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1" r:id="rId14"/>
    <p:sldId id="269" r:id="rId15"/>
    <p:sldId id="270"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85" autoAdjust="0"/>
    <p:restoredTop sz="75627" autoAdjust="0"/>
  </p:normalViewPr>
  <p:slideViewPr>
    <p:cSldViewPr>
      <p:cViewPr>
        <p:scale>
          <a:sx n="70" d="100"/>
          <a:sy n="70" d="100"/>
        </p:scale>
        <p:origin x="-630" y="-4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C9E88D-7D18-4AF7-8FE3-5693A7E7BDE8}" type="datetimeFigureOut">
              <a:rPr lang="el-GR" smtClean="0"/>
              <a:pPr/>
              <a:t>13/5/2016</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59C34C-F3D8-40D3-8468-8748634205E9}"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2 - Θέση σημειώσεων"/>
          <p:cNvSpPr txBox="1">
            <a:spLocks noGrp="1"/>
          </p:cNvSpPr>
          <p:nvPr>
            <p:ph type="body" sz="quarter" idx="1"/>
          </p:nvPr>
        </p:nvSpPr>
        <p:spPr/>
        <p:txBody>
          <a:bodyPr/>
          <a:lstStyle/>
          <a:p>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2"/>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 Ελεύθερη σχεδίαση"/>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 Τίτλος"/>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D6573A21-F275-45CB-A558-9F442E309346}" type="datetimeFigureOut">
              <a:rPr lang="el-GR" smtClean="0"/>
              <a:pPr/>
              <a:t>13/5/2016</a:t>
            </a:fld>
            <a:endParaRPr lang="el-GR"/>
          </a:p>
        </p:txBody>
      </p:sp>
      <p:sp>
        <p:nvSpPr>
          <p:cNvPr id="19" name="18 - Θέση υποσέλιδου"/>
          <p:cNvSpPr>
            <a:spLocks noGrp="1"/>
          </p:cNvSpPr>
          <p:nvPr>
            <p:ph type="ftr" sz="quarter" idx="11"/>
          </p:nvPr>
        </p:nvSpPr>
        <p:spPr/>
        <p:txBody>
          <a:bodyPr/>
          <a:lstStyle/>
          <a:p>
            <a:endParaRPr lang="el-GR"/>
          </a:p>
        </p:txBody>
      </p:sp>
      <p:sp>
        <p:nvSpPr>
          <p:cNvPr id="27" name="26 - Θέση αριθμού διαφάνειας"/>
          <p:cNvSpPr>
            <a:spLocks noGrp="1"/>
          </p:cNvSpPr>
          <p:nvPr>
            <p:ph type="sldNum" sz="quarter" idx="12"/>
          </p:nvPr>
        </p:nvSpPr>
        <p:spPr/>
        <p:txBody>
          <a:bodyPr/>
          <a:lstStyle/>
          <a:p>
            <a:fld id="{45454B29-18BF-4544-9EBC-5C3D9ABB70A4}"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transition spd="slow">
    <p:dissolve/>
    <p:sndAc>
      <p:stSnd>
        <p:snd r:embed="rId1" name="bomb.wav"/>
      </p:stSnd>
    </p:sndAc>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6573A21-F275-45CB-A558-9F442E309346}" type="datetimeFigureOut">
              <a:rPr lang="el-GR" smtClean="0"/>
              <a:pPr/>
              <a:t>13/5/2016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5454B29-18BF-4544-9EBC-5C3D9ABB70A4}" type="slidenum">
              <a:rPr lang="el-GR" smtClean="0"/>
              <a:pPr/>
              <a:t>‹#›</a:t>
            </a:fld>
            <a:endParaRPr lang="el-GR"/>
          </a:p>
        </p:txBody>
      </p:sp>
    </p:spTree>
  </p:cSld>
  <p:clrMapOvr>
    <a:masterClrMapping/>
  </p:clrMapOvr>
  <p:transition spd="slow">
    <p:dissolve/>
    <p:sndAc>
      <p:stSnd>
        <p:snd r:embed="rId1" name="bomb.wav"/>
      </p:stSnd>
    </p:sndAc>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6573A21-F275-45CB-A558-9F442E309346}" type="datetimeFigureOut">
              <a:rPr lang="el-GR" smtClean="0"/>
              <a:pPr/>
              <a:t>13/5/2016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5454B29-18BF-4544-9EBC-5C3D9ABB70A4}" type="slidenum">
              <a:rPr lang="el-GR" smtClean="0"/>
              <a:pPr/>
              <a:t>‹#›</a:t>
            </a:fld>
            <a:endParaRPr lang="el-GR"/>
          </a:p>
        </p:txBody>
      </p:sp>
    </p:spTree>
  </p:cSld>
  <p:clrMapOvr>
    <a:masterClrMapping/>
  </p:clrMapOvr>
  <p:transition spd="slow">
    <p:dissolve/>
    <p:sndAc>
      <p:stSnd>
        <p:snd r:embed="rId1" name="bomb.wav"/>
      </p:stSnd>
    </p:sndAc>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lgn="l">
              <a:defRPr/>
            </a:lvl1p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6573A21-F275-45CB-A558-9F442E309346}" type="datetimeFigureOut">
              <a:rPr lang="el-GR" smtClean="0"/>
              <a:pPr/>
              <a:t>13/5/2016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5454B29-18BF-4544-9EBC-5C3D9ABB70A4}" type="slidenum">
              <a:rPr lang="el-GR" smtClean="0"/>
              <a:pPr/>
              <a:t>‹#›</a:t>
            </a:fld>
            <a:endParaRPr lang="el-GR"/>
          </a:p>
        </p:txBody>
      </p:sp>
    </p:spTree>
  </p:cSld>
  <p:clrMapOvr>
    <a:masterClrMapping/>
  </p:clrMapOvr>
  <p:transition spd="slow">
    <p:dissolve/>
    <p:sndAc>
      <p:stSnd>
        <p:snd r:embed="rId1" name="bomb.wav"/>
      </p:stSnd>
    </p:sndAc>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 Ελεύθερη σχεδίαση"/>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 Τίτλος"/>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D6573A21-F275-45CB-A558-9F442E309346}" type="datetimeFigureOut">
              <a:rPr lang="el-GR" smtClean="0"/>
              <a:pPr/>
              <a:t>13/5/2016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5454B29-18BF-4544-9EBC-5C3D9ABB70A4}"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transition spd="slow">
    <p:dissolve/>
    <p:sndAc>
      <p:stSnd>
        <p:snd r:embed="rId1" name="bomb.wav"/>
      </p:stSnd>
    </p:sndAc>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D6573A21-F275-45CB-A558-9F442E309346}" type="datetimeFigureOut">
              <a:rPr lang="el-GR" smtClean="0"/>
              <a:pPr/>
              <a:t>13/5/2016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5454B29-18BF-4544-9EBC-5C3D9ABB70A4}" type="slidenum">
              <a:rPr lang="el-GR" smtClean="0"/>
              <a:pPr/>
              <a:t>‹#›</a:t>
            </a:fld>
            <a:endParaRPr lang="el-GR"/>
          </a:p>
        </p:txBody>
      </p:sp>
    </p:spTree>
  </p:cSld>
  <p:clrMapOvr>
    <a:masterClrMapping/>
  </p:clrMapOvr>
  <p:transition spd="slow">
    <p:dissolve/>
    <p:sndAc>
      <p:stSnd>
        <p:snd r:embed="rId1" name="bomb.wav"/>
      </p:stSnd>
    </p:sndAc>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D6573A21-F275-45CB-A558-9F442E309346}" type="datetimeFigureOut">
              <a:rPr lang="el-GR" smtClean="0"/>
              <a:pPr/>
              <a:t>13/5/2016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45454B29-18BF-4544-9EBC-5C3D9ABB70A4}" type="slidenum">
              <a:rPr lang="el-GR" smtClean="0"/>
              <a:pPr/>
              <a:t>‹#›</a:t>
            </a:fld>
            <a:endParaRPr lang="el-GR"/>
          </a:p>
        </p:txBody>
      </p:sp>
    </p:spTree>
  </p:cSld>
  <p:clrMapOvr>
    <a:masterClrMapping/>
  </p:clrMapOvr>
  <p:transition spd="slow">
    <p:dissolve/>
    <p:sndAc>
      <p:stSnd>
        <p:snd r:embed="rId1" name="bomb.wav"/>
      </p:stSnd>
    </p:sndAc>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320"/>
            <a:ext cx="7470648" cy="1143000"/>
          </a:xfrm>
        </p:spPr>
        <p:txBody>
          <a:bodyPr anchor="ctr"/>
          <a:lstStyle>
            <a:lvl1pPr algn="l">
              <a:defRPr sz="4600"/>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D6573A21-F275-45CB-A558-9F442E309346}" type="datetimeFigureOut">
              <a:rPr lang="el-GR" smtClean="0"/>
              <a:pPr/>
              <a:t>13/5/2016</a:t>
            </a:fld>
            <a:endParaRPr lang="el-GR"/>
          </a:p>
        </p:txBody>
      </p:sp>
      <p:sp>
        <p:nvSpPr>
          <p:cNvPr id="8" name="7 - Θέση αριθμού διαφάνειας"/>
          <p:cNvSpPr>
            <a:spLocks noGrp="1"/>
          </p:cNvSpPr>
          <p:nvPr>
            <p:ph type="sldNum" sz="quarter" idx="11"/>
          </p:nvPr>
        </p:nvSpPr>
        <p:spPr/>
        <p:txBody>
          <a:bodyPr/>
          <a:lstStyle/>
          <a:p>
            <a:fld id="{45454B29-18BF-4544-9EBC-5C3D9ABB70A4}" type="slidenum">
              <a:rPr lang="el-GR" smtClean="0"/>
              <a:pPr/>
              <a:t>‹#›</a:t>
            </a:fld>
            <a:endParaRPr lang="el-GR"/>
          </a:p>
        </p:txBody>
      </p:sp>
      <p:sp>
        <p:nvSpPr>
          <p:cNvPr id="9" name="8 - Θέση υποσέλιδου"/>
          <p:cNvSpPr>
            <a:spLocks noGrp="1"/>
          </p:cNvSpPr>
          <p:nvPr>
            <p:ph type="ftr" sz="quarter" idx="12"/>
          </p:nvPr>
        </p:nvSpPr>
        <p:spPr/>
        <p:txBody>
          <a:bodyPr/>
          <a:lstStyle/>
          <a:p>
            <a:endParaRPr lang="el-GR"/>
          </a:p>
        </p:txBody>
      </p:sp>
    </p:spTree>
  </p:cSld>
  <p:clrMapOvr>
    <a:masterClrMapping/>
  </p:clrMapOvr>
  <p:transition spd="slow">
    <p:dissolve/>
    <p:sndAc>
      <p:stSnd>
        <p:snd r:embed="rId1" name="bomb.wav"/>
      </p:stSnd>
    </p:sndAc>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6573A21-F275-45CB-A558-9F442E309346}" type="datetimeFigureOut">
              <a:rPr lang="el-GR" smtClean="0"/>
              <a:pPr/>
              <a:t>13/5/2016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45454B29-18BF-4544-9EBC-5C3D9ABB70A4}" type="slidenum">
              <a:rPr lang="el-GR" smtClean="0"/>
              <a:pPr/>
              <a:t>‹#›</a:t>
            </a:fld>
            <a:endParaRPr lang="el-GR"/>
          </a:p>
        </p:txBody>
      </p:sp>
    </p:spTree>
  </p:cSld>
  <p:clrMapOvr>
    <a:masterClrMapping/>
  </p:clrMapOvr>
  <p:transition spd="slow">
    <p:dissolve/>
    <p:sndAc>
      <p:stSnd>
        <p:snd r:embed="rId1" name="bomb.wav"/>
      </p:stSnd>
    </p:sndAc>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D6573A21-F275-45CB-A558-9F442E309346}" type="datetimeFigureOut">
              <a:rPr lang="el-GR" smtClean="0"/>
              <a:pPr/>
              <a:t>13/5/2016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156448" y="6422064"/>
            <a:ext cx="762000" cy="365125"/>
          </a:xfrm>
        </p:spPr>
        <p:txBody>
          <a:bodyPr/>
          <a:lstStyle/>
          <a:p>
            <a:fld id="{45454B29-18BF-4544-9EBC-5C3D9ABB70A4}" type="slidenum">
              <a:rPr lang="el-GR" smtClean="0"/>
              <a:pPr/>
              <a:t>‹#›</a:t>
            </a:fld>
            <a:endParaRPr lang="el-GR"/>
          </a:p>
        </p:txBody>
      </p:sp>
    </p:spTree>
  </p:cSld>
  <p:clrMapOvr>
    <a:masterClrMapping/>
  </p:clrMapOvr>
  <p:transition spd="slow">
    <p:dissolve/>
    <p:sndAc>
      <p:stSnd>
        <p:snd r:embed="rId1" name="bomb.wav"/>
      </p:stSnd>
    </p:sndAc>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457200" y="6422064"/>
            <a:ext cx="2133600" cy="365125"/>
          </a:xfrm>
        </p:spPr>
        <p:txBody>
          <a:bodyPr/>
          <a:lstStyle/>
          <a:p>
            <a:fld id="{D6573A21-F275-45CB-A558-9F442E309346}" type="datetimeFigureOut">
              <a:rPr lang="el-GR" smtClean="0"/>
              <a:pPr/>
              <a:t>13/5/2016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5454B29-18BF-4544-9EBC-5C3D9ABB70A4}" type="slidenum">
              <a:rPr lang="el-GR" smtClean="0"/>
              <a:pPr/>
              <a:t>‹#›</a:t>
            </a:fld>
            <a:endParaRPr lang="el-GR"/>
          </a:p>
        </p:txBody>
      </p:sp>
    </p:spTree>
  </p:cSld>
  <p:clrMapOvr>
    <a:masterClrMapping/>
  </p:clrMapOvr>
  <p:transition spd="slow">
    <p:dissolve/>
    <p:sndAc>
      <p:stSnd>
        <p:snd r:embed="rId1" name="bomb.wav"/>
      </p:stSnd>
    </p:sndAc>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 Ελεύθερη σχεδίαση"/>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 Ελεύθερη σχεδίαση"/>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 Θέση τίτλου"/>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D6573A21-F275-45CB-A558-9F442E309346}" type="datetimeFigureOut">
              <a:rPr lang="el-GR" smtClean="0"/>
              <a:pPr/>
              <a:t>13/5/2016</a:t>
            </a:fld>
            <a:endParaRPr lang="el-GR"/>
          </a:p>
        </p:txBody>
      </p:sp>
      <p:sp>
        <p:nvSpPr>
          <p:cNvPr id="22" name="21 - Θέση υποσέλιδου"/>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l-GR"/>
          </a:p>
        </p:txBody>
      </p:sp>
      <p:sp>
        <p:nvSpPr>
          <p:cNvPr id="18" name="17 - Θέση αριθμού διαφάνειας"/>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45454B29-18BF-4544-9EBC-5C3D9ABB70A4}"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dissolve/>
    <p:sndAc>
      <p:stSnd>
        <p:snd r:embed="rId13" name="bomb.wav"/>
      </p:stSnd>
    </p:sndAc>
  </p:transition>
  <p:timing>
    <p:tnLst>
      <p:par>
        <p:cTn id="1" dur="indefinite" restart="never" nodeType="tmRoot"/>
      </p:par>
    </p:tnLst>
  </p:timing>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gr/url?sa=i&amp;rct=j&amp;q=&amp;esrc=s&amp;frm=1&amp;source=images&amp;cd=&amp;cad=rja&amp;uact=8&amp;ved=0ahUKEwiyl4TRqNzJAhVEWxoKHcS7BLQQjRwIBw&amp;url=http://anthropon-erga.blogspot.com/&amp;bvm=bv.109910813,d.d2s&amp;psig=AFQjCNH5o4O-zCS3hkvQJRz9cvcJFHKiEg&amp;ust=1450215632165177" TargetMode="External"/><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hyperlink" Target="http://www.google.gr/url?sa=i&amp;rct=j&amp;q=&amp;esrc=s&amp;frm=1&amp;source=images&amp;cd=&amp;cad=rja&amp;uact=8&amp;ved=0ahUKEwiMkq-JqNzJAhUEXRoKHVXXCIkQjRwIBw&amp;url=http://anti-ntp.blogspot.com/2010/10/blog-post_9762.html&amp;bvm=bv.109910813,d.d2s&amp;psig=AFQjCNFnuqnaZOv716ZTahdMbso-5RyIQQ&amp;ust=1450215529023972" TargetMode="Externa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gr/url?sa=i&amp;rct=j&amp;q=&amp;esrc=s&amp;frm=1&amp;source=images&amp;cd=&amp;cad=rja&amp;uact=8&amp;ved=0ahUKEwjx24yTrNzJAhXMuBoKHWemC44QjRwIBw&amp;url=http://www.iporta.gr/anoixti-porta/item/2621-56-quot-anoixti-porta-anoixti-skepsi-quot-poy-vgazo-to-kapelo&amp;bvm=bv.109910813,d.d2s&amp;psig=AFQjCNE_v_omZV3aS-aaJOIdv3VD2fuaJw&amp;ust=1450216533142703" TargetMode="External"/><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4.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89993"/>
          </a:xfrm>
        </p:spPr>
        <p:txBody>
          <a:bodyPr>
            <a:normAutofit fontScale="90000"/>
          </a:bodyPr>
          <a:lstStyle/>
          <a:p>
            <a:pPr algn="ctr"/>
            <a:r>
              <a:rPr lang="el-GR" sz="2800" dirty="0" smtClean="0">
                <a:solidFill>
                  <a:srgbClr val="002060"/>
                </a:solidFill>
                <a:effectLst/>
              </a:rPr>
              <a:t>ΟΙ ΕΠΙΠΤΩΣΕΙΣ ΤΗΣ ΑΤΟΜΙΚΗΣ ΒΟΜΒΑΣ ΣΤΟΝ</a:t>
            </a:r>
            <a:br>
              <a:rPr lang="el-GR" sz="2800" dirty="0" smtClean="0">
                <a:solidFill>
                  <a:srgbClr val="002060"/>
                </a:solidFill>
                <a:effectLst/>
              </a:rPr>
            </a:br>
            <a:r>
              <a:rPr lang="el-GR" sz="2800" dirty="0" smtClean="0">
                <a:solidFill>
                  <a:srgbClr val="002060"/>
                </a:solidFill>
                <a:effectLst/>
              </a:rPr>
              <a:t>         ΑΝΘΡΩΠΟ ΚΑΙ ΣΤΟ ΠΕΡΙΒΑΛΛΟΝ</a:t>
            </a:r>
            <a:endParaRPr lang="el-GR" sz="2800" dirty="0">
              <a:solidFill>
                <a:srgbClr val="002060"/>
              </a:solidFill>
              <a:effectLst/>
            </a:endParaRPr>
          </a:p>
        </p:txBody>
      </p:sp>
      <p:pic>
        <p:nvPicPr>
          <p:cNvPr id="4" name="Picture 2" descr="http://news247.gr/eidiseis/kosmos/news/article3609202.ece/BINARY/w660/japan1.jpg"/>
          <p:cNvPicPr>
            <a:picLocks noChangeAspect="1" noChangeArrowheads="1"/>
          </p:cNvPicPr>
          <p:nvPr/>
        </p:nvPicPr>
        <p:blipFill>
          <a:blip r:embed="rId3" cstate="print"/>
          <a:srcRect/>
          <a:stretch>
            <a:fillRect/>
          </a:stretch>
        </p:blipFill>
        <p:spPr bwMode="auto">
          <a:xfrm>
            <a:off x="0" y="3933056"/>
            <a:ext cx="4644009" cy="2924944"/>
          </a:xfrm>
          <a:prstGeom prst="rect">
            <a:avLst/>
          </a:prstGeom>
          <a:noFill/>
        </p:spPr>
      </p:pic>
      <p:pic>
        <p:nvPicPr>
          <p:cNvPr id="5" name="Picture 2"/>
          <p:cNvPicPr>
            <a:picLocks noChangeAspect="1"/>
          </p:cNvPicPr>
          <p:nvPr/>
        </p:nvPicPr>
        <p:blipFill>
          <a:blip r:embed="rId4" cstate="print">
            <a:alphaModFix/>
            <a:lum/>
          </a:blip>
          <a:srcRect/>
          <a:stretch>
            <a:fillRect/>
          </a:stretch>
        </p:blipFill>
        <p:spPr>
          <a:xfrm>
            <a:off x="0" y="980728"/>
            <a:ext cx="4644008" cy="2924632"/>
          </a:xfrm>
          <a:prstGeom prst="rect">
            <a:avLst/>
          </a:prstGeom>
          <a:noFill/>
          <a:ln>
            <a:noFill/>
          </a:ln>
        </p:spPr>
      </p:pic>
      <p:sp>
        <p:nvSpPr>
          <p:cNvPr id="6" name="5 - TextBox"/>
          <p:cNvSpPr txBox="1"/>
          <p:nvPr/>
        </p:nvSpPr>
        <p:spPr>
          <a:xfrm>
            <a:off x="5148064" y="980728"/>
            <a:ext cx="3384376" cy="2585323"/>
          </a:xfrm>
          <a:prstGeom prst="rect">
            <a:avLst/>
          </a:prstGeom>
          <a:noFill/>
        </p:spPr>
        <p:txBody>
          <a:bodyPr wrap="square" rtlCol="0">
            <a:spAutoFit/>
          </a:bodyPr>
          <a:lstStyle/>
          <a:p>
            <a:r>
              <a:rPr lang="el-GR" dirty="0"/>
              <a:t>2</a:t>
            </a:r>
            <a:r>
              <a:rPr lang="el-GR" baseline="30000" dirty="0"/>
              <a:t>ο</a:t>
            </a:r>
            <a:r>
              <a:rPr lang="el-GR" dirty="0"/>
              <a:t>   ΓΕΛ  </a:t>
            </a:r>
            <a:r>
              <a:rPr lang="el-GR" dirty="0" smtClean="0"/>
              <a:t>ΠΕΙΡΑΙΑ</a:t>
            </a:r>
            <a:endParaRPr lang="en-US" dirty="0" smtClean="0"/>
          </a:p>
          <a:p>
            <a:endParaRPr lang="en-US" dirty="0" smtClean="0"/>
          </a:p>
          <a:p>
            <a:r>
              <a:rPr lang="el-GR" dirty="0" smtClean="0"/>
              <a:t>Στα πλαίσια </a:t>
            </a:r>
            <a:r>
              <a:rPr lang="el-GR" dirty="0"/>
              <a:t>της </a:t>
            </a:r>
            <a:r>
              <a:rPr lang="el-GR" dirty="0" smtClean="0"/>
              <a:t>ερευνητικής εργασίας </a:t>
            </a:r>
            <a:endParaRPr lang="en-US" dirty="0" smtClean="0"/>
          </a:p>
          <a:p>
            <a:r>
              <a:rPr lang="el-GR" dirty="0" smtClean="0"/>
              <a:t>Η ΑΤΟΜΙΚΗ ΒΟΜΒΑ ΚΑΙ ΤΟ ΤΕΛΟΣ ΤΟΥ Β ΠΑΓΚΟΣΜΙΟΥ ΠΟΛΕΜΟΥ</a:t>
            </a:r>
            <a:endParaRPr lang="en-US" dirty="0" smtClean="0"/>
          </a:p>
          <a:p>
            <a:endParaRPr lang="el-GR" dirty="0"/>
          </a:p>
          <a:p>
            <a:r>
              <a:rPr lang="el-GR" dirty="0" smtClean="0"/>
              <a:t>Πειραιάς,08-12 </a:t>
            </a:r>
            <a:r>
              <a:rPr lang="el-GR" dirty="0"/>
              <a:t>-</a:t>
            </a:r>
            <a:r>
              <a:rPr lang="el-GR" dirty="0" smtClean="0"/>
              <a:t>2015</a:t>
            </a:r>
            <a:endParaRPr lang="el-GR" dirty="0"/>
          </a:p>
        </p:txBody>
      </p:sp>
      <p:sp>
        <p:nvSpPr>
          <p:cNvPr id="7" name="6 - TextBox"/>
          <p:cNvSpPr txBox="1"/>
          <p:nvPr/>
        </p:nvSpPr>
        <p:spPr>
          <a:xfrm>
            <a:off x="4860032" y="3933056"/>
            <a:ext cx="3456384" cy="646331"/>
          </a:xfrm>
          <a:prstGeom prst="rect">
            <a:avLst/>
          </a:prstGeom>
          <a:noFill/>
        </p:spPr>
        <p:txBody>
          <a:bodyPr wrap="square" rtlCol="0">
            <a:spAutoFit/>
          </a:bodyPr>
          <a:lstStyle/>
          <a:p>
            <a:pPr lvl="0"/>
            <a:r>
              <a:rPr lang="el-GR" dirty="0"/>
              <a:t>ΑΓΓΕΛΗ  ΕΛΕΝΑ</a:t>
            </a:r>
          </a:p>
          <a:p>
            <a:endParaRPr lang="el-GR" dirty="0"/>
          </a:p>
        </p:txBody>
      </p:sp>
      <p:sp>
        <p:nvSpPr>
          <p:cNvPr id="8" name="7 - TextBox"/>
          <p:cNvSpPr txBox="1"/>
          <p:nvPr/>
        </p:nvSpPr>
        <p:spPr>
          <a:xfrm>
            <a:off x="4788024" y="4365104"/>
            <a:ext cx="3024336" cy="369332"/>
          </a:xfrm>
          <a:prstGeom prst="rect">
            <a:avLst/>
          </a:prstGeom>
          <a:noFill/>
        </p:spPr>
        <p:txBody>
          <a:bodyPr wrap="square" rtlCol="0">
            <a:spAutoFit/>
          </a:bodyPr>
          <a:lstStyle/>
          <a:p>
            <a:pPr lvl="0"/>
            <a:r>
              <a:rPr lang="en-US" dirty="0" smtClean="0"/>
              <a:t> </a:t>
            </a:r>
            <a:r>
              <a:rPr lang="el-GR" dirty="0" smtClean="0"/>
              <a:t>ΒΑΣΙΛΕΙΟΥΔΗΜΗΤΡΗΣ</a:t>
            </a:r>
            <a:endParaRPr lang="el-GR" dirty="0"/>
          </a:p>
        </p:txBody>
      </p:sp>
      <p:sp>
        <p:nvSpPr>
          <p:cNvPr id="9" name="8 - TextBox"/>
          <p:cNvSpPr txBox="1"/>
          <p:nvPr/>
        </p:nvSpPr>
        <p:spPr>
          <a:xfrm>
            <a:off x="4716016" y="4725144"/>
            <a:ext cx="4067944" cy="369332"/>
          </a:xfrm>
          <a:prstGeom prst="rect">
            <a:avLst/>
          </a:prstGeom>
          <a:noFill/>
        </p:spPr>
        <p:txBody>
          <a:bodyPr wrap="square" rtlCol="0">
            <a:spAutoFit/>
          </a:bodyPr>
          <a:lstStyle/>
          <a:p>
            <a:r>
              <a:rPr lang="en-US" dirty="0" smtClean="0"/>
              <a:t>   </a:t>
            </a:r>
            <a:r>
              <a:rPr lang="el-GR" dirty="0" smtClean="0"/>
              <a:t>ΘΕΟΦΙΛΟΠΟΥΛΟΣ  ΠΑΝΑΓΙΩΤΗΣ</a:t>
            </a:r>
            <a:endParaRPr lang="el-GR" dirty="0"/>
          </a:p>
        </p:txBody>
      </p:sp>
      <p:sp>
        <p:nvSpPr>
          <p:cNvPr id="10" name="9 - TextBox"/>
          <p:cNvSpPr txBox="1"/>
          <p:nvPr/>
        </p:nvSpPr>
        <p:spPr>
          <a:xfrm>
            <a:off x="4860032" y="5085184"/>
            <a:ext cx="4067944" cy="1200329"/>
          </a:xfrm>
          <a:prstGeom prst="rect">
            <a:avLst/>
          </a:prstGeom>
          <a:noFill/>
        </p:spPr>
        <p:txBody>
          <a:bodyPr wrap="square" rtlCol="0">
            <a:spAutoFit/>
          </a:bodyPr>
          <a:lstStyle/>
          <a:p>
            <a:pPr lvl="0"/>
            <a:r>
              <a:rPr lang="el-GR" dirty="0"/>
              <a:t>ΛΑΜΠΡΟΠΟΥΛΟΣ  ΧΡΗΣΤΟΣ</a:t>
            </a:r>
          </a:p>
          <a:p>
            <a:endParaRPr lang="en-US" dirty="0" smtClean="0"/>
          </a:p>
          <a:p>
            <a:endParaRPr lang="en-US" dirty="0" smtClean="0"/>
          </a:p>
          <a:p>
            <a:endParaRPr lang="el-GR" dirty="0"/>
          </a:p>
        </p:txBody>
      </p:sp>
      <p:sp>
        <p:nvSpPr>
          <p:cNvPr id="11" name="10 - Ορθογώνιο"/>
          <p:cNvSpPr/>
          <p:nvPr/>
        </p:nvSpPr>
        <p:spPr>
          <a:xfrm>
            <a:off x="4572000" y="5733256"/>
            <a:ext cx="4572000" cy="646331"/>
          </a:xfrm>
          <a:prstGeom prst="rect">
            <a:avLst/>
          </a:prstGeom>
        </p:spPr>
        <p:txBody>
          <a:bodyPr>
            <a:spAutoFit/>
          </a:bodyPr>
          <a:lstStyle/>
          <a:p>
            <a:r>
              <a:rPr lang="en-US" dirty="0" smtClean="0"/>
              <a:t>    </a:t>
            </a:r>
            <a:r>
              <a:rPr lang="el-GR" dirty="0" smtClean="0"/>
              <a:t>ΥΠΕΥΘΥΝΗ ΚΑΘΗΓΗΤΡΙΑ</a:t>
            </a:r>
            <a:endParaRPr lang="en-US" dirty="0" smtClean="0"/>
          </a:p>
          <a:p>
            <a:r>
              <a:rPr lang="el-GR" dirty="0" smtClean="0"/>
              <a:t>  </a:t>
            </a:r>
            <a:r>
              <a:rPr lang="en-US" dirty="0" smtClean="0"/>
              <a:t>   </a:t>
            </a:r>
            <a:r>
              <a:rPr lang="el-GR" dirty="0" smtClean="0"/>
              <a:t>ΑΙΚΑΤΕΡΙΝΗ ΣΚΑΜΑΓΚΑ</a:t>
            </a:r>
            <a:endParaRPr lang="el-GR" dirty="0"/>
          </a:p>
        </p:txBody>
      </p:sp>
    </p:spTree>
  </p:cSld>
  <p:clrMapOvr>
    <a:masterClrMapping/>
  </p:clrMapOvr>
  <p:transition spd="slow">
    <p:dissolve/>
    <p:sndAc>
      <p:stSnd>
        <p:snd r:embed="rId2" name="bomb.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15"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0" fill="hold"/>
                                        <p:tgtEl>
                                          <p:spTgt spid="8"/>
                                        </p:tgtEl>
                                        <p:attrNameLst>
                                          <p:attrName>ppt_w</p:attrName>
                                        </p:attrNameLst>
                                      </p:cBhvr>
                                      <p:tavLst>
                                        <p:tav tm="0">
                                          <p:val>
                                            <p:fltVal val="0"/>
                                          </p:val>
                                        </p:tav>
                                        <p:tav tm="100000">
                                          <p:val>
                                            <p:strVal val="#ppt_w"/>
                                          </p:val>
                                        </p:tav>
                                      </p:tavLst>
                                    </p:anim>
                                    <p:anim calcmode="lin" valueType="num">
                                      <p:cBhvr>
                                        <p:cTn id="15" dur="5000" fill="hold"/>
                                        <p:tgtEl>
                                          <p:spTgt spid="8"/>
                                        </p:tgtEl>
                                        <p:attrNameLst>
                                          <p:attrName>ppt_h</p:attrName>
                                        </p:attrNameLst>
                                      </p:cBhvr>
                                      <p:tavLst>
                                        <p:tav tm="0">
                                          <p:val>
                                            <p:fltVal val="0"/>
                                          </p:val>
                                        </p:tav>
                                        <p:tav tm="100000">
                                          <p:val>
                                            <p:strVal val="#ppt_h"/>
                                          </p:val>
                                        </p:tav>
                                      </p:tavLst>
                                    </p:anim>
                                    <p:anim calcmode="lin" valueType="num">
                                      <p:cBhvr>
                                        <p:cTn id="16" dur="5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7" dur="5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7000"/>
                            </p:stCondLst>
                            <p:childTnLst>
                              <p:par>
                                <p:cTn id="19" presetID="15"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0" fill="hold"/>
                                        <p:tgtEl>
                                          <p:spTgt spid="9"/>
                                        </p:tgtEl>
                                        <p:attrNameLst>
                                          <p:attrName>ppt_w</p:attrName>
                                        </p:attrNameLst>
                                      </p:cBhvr>
                                      <p:tavLst>
                                        <p:tav tm="0">
                                          <p:val>
                                            <p:fltVal val="0"/>
                                          </p:val>
                                        </p:tav>
                                        <p:tav tm="100000">
                                          <p:val>
                                            <p:strVal val="#ppt_w"/>
                                          </p:val>
                                        </p:tav>
                                      </p:tavLst>
                                    </p:anim>
                                    <p:anim calcmode="lin" valueType="num">
                                      <p:cBhvr>
                                        <p:cTn id="22" dur="5000" fill="hold"/>
                                        <p:tgtEl>
                                          <p:spTgt spid="9"/>
                                        </p:tgtEl>
                                        <p:attrNameLst>
                                          <p:attrName>ppt_h</p:attrName>
                                        </p:attrNameLst>
                                      </p:cBhvr>
                                      <p:tavLst>
                                        <p:tav tm="0">
                                          <p:val>
                                            <p:fltVal val="0"/>
                                          </p:val>
                                        </p:tav>
                                        <p:tav tm="100000">
                                          <p:val>
                                            <p:strVal val="#ppt_h"/>
                                          </p:val>
                                        </p:tav>
                                      </p:tavLst>
                                    </p:anim>
                                    <p:anim calcmode="lin" valueType="num">
                                      <p:cBhvr>
                                        <p:cTn id="23" dur="5000" fill="hold"/>
                                        <p:tgtEl>
                                          <p:spTgt spid="9"/>
                                        </p:tgtEl>
                                        <p:attrNameLst>
                                          <p:attrName>ppt_x</p:attrName>
                                        </p:attrNameLst>
                                      </p:cBhvr>
                                      <p:tavLst>
                                        <p:tav tm="0" fmla="#ppt_x+(cos(-2*pi*(1-$))*-#ppt_x-sin(-2*pi*(1-$))*(1-#ppt_y))*(1-$)">
                                          <p:val>
                                            <p:fltVal val="0"/>
                                          </p:val>
                                        </p:tav>
                                        <p:tav tm="100000">
                                          <p:val>
                                            <p:fltVal val="1"/>
                                          </p:val>
                                        </p:tav>
                                      </p:tavLst>
                                    </p:anim>
                                    <p:anim calcmode="lin" valueType="num">
                                      <p:cBhvr>
                                        <p:cTn id="24" dur="5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12000"/>
                            </p:stCondLst>
                            <p:childTnLst>
                              <p:par>
                                <p:cTn id="26" presetID="15"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0" fill="hold"/>
                                        <p:tgtEl>
                                          <p:spTgt spid="10"/>
                                        </p:tgtEl>
                                        <p:attrNameLst>
                                          <p:attrName>ppt_w</p:attrName>
                                        </p:attrNameLst>
                                      </p:cBhvr>
                                      <p:tavLst>
                                        <p:tav tm="0">
                                          <p:val>
                                            <p:fltVal val="0"/>
                                          </p:val>
                                        </p:tav>
                                        <p:tav tm="100000">
                                          <p:val>
                                            <p:strVal val="#ppt_w"/>
                                          </p:val>
                                        </p:tav>
                                      </p:tavLst>
                                    </p:anim>
                                    <p:anim calcmode="lin" valueType="num">
                                      <p:cBhvr>
                                        <p:cTn id="29" dur="5000" fill="hold"/>
                                        <p:tgtEl>
                                          <p:spTgt spid="10"/>
                                        </p:tgtEl>
                                        <p:attrNameLst>
                                          <p:attrName>ppt_h</p:attrName>
                                        </p:attrNameLst>
                                      </p:cBhvr>
                                      <p:tavLst>
                                        <p:tav tm="0">
                                          <p:val>
                                            <p:fltVal val="0"/>
                                          </p:val>
                                        </p:tav>
                                        <p:tav tm="100000">
                                          <p:val>
                                            <p:strVal val="#ppt_h"/>
                                          </p:val>
                                        </p:tav>
                                      </p:tavLst>
                                    </p:anim>
                                    <p:anim calcmode="lin" valueType="num">
                                      <p:cBhvr>
                                        <p:cTn id="30" dur="5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31" dur="5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7470648" cy="490384"/>
          </a:xfrm>
        </p:spPr>
        <p:txBody>
          <a:bodyPr>
            <a:normAutofit fontScale="90000"/>
          </a:bodyPr>
          <a:lstStyle/>
          <a:p>
            <a:r>
              <a:rPr lang="el-GR" b="1" dirty="0" smtClean="0"/>
              <a:t>Συνέπειες στο περιβάλλον</a:t>
            </a:r>
            <a:endParaRPr lang="el-GR" dirty="0"/>
          </a:p>
        </p:txBody>
      </p:sp>
      <p:sp>
        <p:nvSpPr>
          <p:cNvPr id="3" name="2 - Ορθογώνιο"/>
          <p:cNvSpPr/>
          <p:nvPr/>
        </p:nvSpPr>
        <p:spPr>
          <a:xfrm>
            <a:off x="0" y="785794"/>
            <a:ext cx="5724128" cy="4708981"/>
          </a:xfrm>
          <a:prstGeom prst="rect">
            <a:avLst/>
          </a:prstGeom>
        </p:spPr>
        <p:txBody>
          <a:bodyPr wrap="square">
            <a:spAutoFit/>
          </a:bodyPr>
          <a:lstStyle/>
          <a:p>
            <a:pPr>
              <a:buFont typeface="Arial" pitchFamily="34" charset="0"/>
              <a:buChar char="•"/>
            </a:pPr>
            <a:r>
              <a:rPr lang="el-GR" sz="2000" dirty="0" smtClean="0"/>
              <a:t>Ο </a:t>
            </a:r>
            <a:r>
              <a:rPr lang="el-GR" sz="2000" dirty="0"/>
              <a:t>ατμοσφαιρικός αέρας είναι το πρώτο συστατικό του οικοσυστήματος που μολύνεται μετά από πυρηνική </a:t>
            </a:r>
            <a:r>
              <a:rPr lang="el-GR" sz="2000" dirty="0" smtClean="0"/>
              <a:t>έκρηξη αλλα και δρόμος μεταφοράς της ραδιενεγειας σε περιοχές </a:t>
            </a:r>
            <a:r>
              <a:rPr lang="el-GR" sz="2000" dirty="0"/>
              <a:t>μακριά από την πυρηνική </a:t>
            </a:r>
            <a:r>
              <a:rPr lang="el-GR" sz="2000" dirty="0" smtClean="0"/>
              <a:t>έκρηξη.</a:t>
            </a:r>
          </a:p>
          <a:p>
            <a:pPr>
              <a:buFont typeface="Arial" pitchFamily="34" charset="0"/>
              <a:buChar char="•"/>
            </a:pPr>
            <a:endParaRPr lang="el-GR" sz="2000" dirty="0" smtClean="0"/>
          </a:p>
          <a:p>
            <a:pPr>
              <a:buFont typeface="Arial" pitchFamily="34" charset="0"/>
              <a:buChar char="•"/>
            </a:pPr>
            <a:r>
              <a:rPr lang="el-GR" sz="2000" dirty="0" smtClean="0"/>
              <a:t>Τα </a:t>
            </a:r>
            <a:r>
              <a:rPr lang="el-GR" sz="2000" dirty="0"/>
              <a:t>ραδιενεργά υλικά λόγω της βαρύτητας καταλήγουν σύντομα στο έδαφος και σε ότι βρίσκεται πάνω σ’ </a:t>
            </a:r>
            <a:r>
              <a:rPr lang="el-GR" sz="2000" dirty="0" smtClean="0"/>
              <a:t>αυτό εκεί </a:t>
            </a:r>
            <a:r>
              <a:rPr lang="el-GR" sz="2000" dirty="0"/>
              <a:t>τα ραδιενεργά άτομα επηρεάζουν τα φυτά, τα ζώα και τον άνθρωπο. </a:t>
            </a:r>
            <a:endParaRPr lang="el-GR" sz="2000" dirty="0" smtClean="0"/>
          </a:p>
          <a:p>
            <a:pPr>
              <a:buFont typeface="Arial" pitchFamily="34" charset="0"/>
              <a:buChar char="•"/>
            </a:pPr>
            <a:endParaRPr lang="el-GR" sz="2000" dirty="0" smtClean="0"/>
          </a:p>
          <a:p>
            <a:pPr>
              <a:buFont typeface="Arial" pitchFamily="34" charset="0"/>
              <a:buChar char="•"/>
            </a:pPr>
            <a:r>
              <a:rPr lang="el-GR" sz="2000" dirty="0" smtClean="0"/>
              <a:t>Τα νερά σε ανοιχτούς χώρους μπορούν να μολυνθούν αλλα</a:t>
            </a:r>
            <a:r>
              <a:rPr lang="en-US" sz="2000" dirty="0" smtClean="0"/>
              <a:t> </a:t>
            </a:r>
            <a:r>
              <a:rPr lang="el-GR" sz="2000" dirty="0" smtClean="0"/>
              <a:t>το πηγαδίσιο νερό μετά από πυρηνική έκρηξη είναι ασφαλέστερο από το επιφανειακό.</a:t>
            </a:r>
            <a:endParaRPr lang="el-GR" sz="2000" dirty="0"/>
          </a:p>
        </p:txBody>
      </p:sp>
      <p:pic>
        <p:nvPicPr>
          <p:cNvPr id="5" name="Picture 2"/>
          <p:cNvPicPr/>
          <p:nvPr/>
        </p:nvPicPr>
        <p:blipFill>
          <a:blip r:embed="rId3" cstate="print">
            <a:alphaModFix/>
            <a:grayscl/>
            <a:lum/>
          </a:blip>
          <a:srcRect l="2405" t="6610" r="19339" b="3899"/>
          <a:stretch>
            <a:fillRect/>
          </a:stretch>
        </p:blipFill>
        <p:spPr>
          <a:xfrm>
            <a:off x="5620122" y="620688"/>
            <a:ext cx="3523878" cy="3371850"/>
          </a:xfrm>
          <a:prstGeom prst="rect">
            <a:avLst/>
          </a:prstGeom>
          <a:noFill/>
          <a:ln>
            <a:noFill/>
            <a:prstDash/>
          </a:ln>
        </p:spPr>
      </p:pic>
      <p:pic>
        <p:nvPicPr>
          <p:cNvPr id="6" name="Picture 2"/>
          <p:cNvPicPr>
            <a:picLocks noChangeAspect="1"/>
          </p:cNvPicPr>
          <p:nvPr/>
        </p:nvPicPr>
        <p:blipFill>
          <a:blip r:embed="rId4" cstate="print">
            <a:alphaModFix/>
            <a:lum/>
          </a:blip>
          <a:srcRect/>
          <a:stretch>
            <a:fillRect/>
          </a:stretch>
        </p:blipFill>
        <p:spPr>
          <a:xfrm>
            <a:off x="5670163" y="4077072"/>
            <a:ext cx="3473837" cy="2780928"/>
          </a:xfrm>
          <a:prstGeom prst="rect">
            <a:avLst/>
          </a:prstGeom>
          <a:noFill/>
          <a:ln>
            <a:noFill/>
          </a:ln>
        </p:spPr>
      </p:pic>
    </p:spTree>
  </p:cSld>
  <p:clrMapOvr>
    <a:masterClrMapping/>
  </p:clrMapOvr>
  <p:transition spd="slow">
    <p:dissolve/>
    <p:sndAc>
      <p:stSnd>
        <p:snd r:embed="rId2" name="bomb.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xit" presetSubtype="0" fill="hold" grpId="0" nodeType="clickEffect">
                                  <p:stCondLst>
                                    <p:cond delay="0"/>
                                  </p:stCondLst>
                                  <p:childTnLst>
                                    <p:anim calcmode="discrete" valueType="str">
                                      <p:cBhvr>
                                        <p:cTn id="6" dur="500"/>
                                        <p:tgtEl>
                                          <p:spTgt spid="3"/>
                                        </p:tgtEl>
                                        <p:attrNameLst>
                                          <p:attrName>style.visibility</p:attrName>
                                        </p:attrNameLst>
                                      </p:cBhvr>
                                      <p:tavLst>
                                        <p:tav tm="0">
                                          <p:val>
                                            <p:strVal val="hidden"/>
                                          </p:val>
                                        </p:tav>
                                        <p:tav tm="50000">
                                          <p:val>
                                            <p:strVal val="visible"/>
                                          </p:val>
                                        </p:tav>
                                      </p:tavLst>
                                    </p:anim>
                                    <p:set>
                                      <p:cBhvr>
                                        <p:cTn id="7" dur="1" fill="hold">
                                          <p:stCondLst>
                                            <p:cond delay="499"/>
                                          </p:stCondLst>
                                        </p:cTn>
                                        <p:tgtEl>
                                          <p:spTgt spid="3"/>
                                        </p:tgtEl>
                                        <p:attrNameLst>
                                          <p:attrName>style.visibility</p:attrName>
                                        </p:attrNameLst>
                                      </p:cBhvr>
                                      <p:to>
                                        <p:strVal val="hidden"/>
                                      </p:to>
                                    </p:set>
                                  </p:childTnLst>
                                </p:cTn>
                              </p:par>
                            </p:childTnLst>
                          </p:cTn>
                        </p:par>
                        <p:par>
                          <p:cTn id="8" fill="hold">
                            <p:stCondLst>
                              <p:cond delay="500"/>
                            </p:stCondLst>
                            <p:childTnLst>
                              <p:par>
                                <p:cTn id="9" presetID="35" presetClass="path" presetSubtype="0" accel="50000" decel="50000" fill="hold" nodeType="afterEffect">
                                  <p:stCondLst>
                                    <p:cond delay="0"/>
                                  </p:stCondLst>
                                  <p:childTnLst>
                                    <p:animMotion origin="layout" path="M 0.19271 0.00625 L -0.58298 0.1531 " pathEditMode="relative" rAng="0" ptsTypes="AA">
                                      <p:cBhvr>
                                        <p:cTn id="10" dur="1000" fill="hold"/>
                                        <p:tgtEl>
                                          <p:spTgt spid="5"/>
                                        </p:tgtEl>
                                        <p:attrNameLst>
                                          <p:attrName>ppt_x</p:attrName>
                                          <p:attrName>ppt_y</p:attrName>
                                        </p:attrNameLst>
                                      </p:cBhvr>
                                      <p:rCtr x="-388" y="73"/>
                                    </p:animMotion>
                                  </p:childTnLst>
                                </p:cTn>
                              </p:par>
                            </p:childTnLst>
                          </p:cTn>
                        </p:par>
                        <p:par>
                          <p:cTn id="11" fill="hold">
                            <p:stCondLst>
                              <p:cond delay="1500"/>
                            </p:stCondLst>
                            <p:childTnLst>
                              <p:par>
                                <p:cTn id="12" presetID="6" presetClass="emph" presetSubtype="0" fill="hold" nodeType="afterEffect">
                                  <p:stCondLst>
                                    <p:cond delay="0"/>
                                  </p:stCondLst>
                                  <p:childTnLst>
                                    <p:animScale>
                                      <p:cBhvr>
                                        <p:cTn id="13" dur="2000" fill="hold"/>
                                        <p:tgtEl>
                                          <p:spTgt spid="5"/>
                                        </p:tgtEl>
                                      </p:cBhvr>
                                      <p:by x="150000" y="150000"/>
                                    </p:animScale>
                                  </p:childTnLst>
                                </p:cTn>
                              </p:par>
                              <p:par>
                                <p:cTn id="14" presetID="26" presetClass="emph" presetSubtype="0" fill="hold" nodeType="withEffect">
                                  <p:stCondLst>
                                    <p:cond delay="0"/>
                                  </p:stCondLst>
                                  <p:childTnLst>
                                    <p:animEffect transition="out" filter="fade">
                                      <p:cBhvr>
                                        <p:cTn id="15" dur="500" tmFilter="0, 0; .2, .5; .8, .5; 1, 0"/>
                                        <p:tgtEl>
                                          <p:spTgt spid="6"/>
                                        </p:tgtEl>
                                      </p:cBhvr>
                                    </p:animEffect>
                                    <p:animScale>
                                      <p:cBhvr>
                                        <p:cTn id="16"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TextBox"/>
          <p:cNvSpPr txBox="1"/>
          <p:nvPr/>
        </p:nvSpPr>
        <p:spPr>
          <a:xfrm>
            <a:off x="0" y="0"/>
            <a:ext cx="9144000" cy="3847207"/>
          </a:xfrm>
          <a:prstGeom prst="rect">
            <a:avLst/>
          </a:prstGeom>
          <a:noFill/>
        </p:spPr>
        <p:txBody>
          <a:bodyPr wrap="square" rtlCol="0">
            <a:spAutoFit/>
          </a:bodyPr>
          <a:lstStyle/>
          <a:p>
            <a:pPr>
              <a:buFont typeface="Arial" pitchFamily="34" charset="0"/>
              <a:buChar char="•"/>
            </a:pPr>
            <a:r>
              <a:rPr lang="el-GR" sz="2600" dirty="0" smtClean="0"/>
              <a:t>Τέλος</a:t>
            </a:r>
            <a:r>
              <a:rPr lang="el-GR" sz="2600" dirty="0"/>
              <a:t>, τα ζώα είναι εκτεθειμένα στην εξωτερική ακτινοβολία και με τη βοσκή φορτώνουν το σώμα τους με ραδιενεργά άτομα</a:t>
            </a:r>
            <a:r>
              <a:rPr lang="el-GR" sz="2600" dirty="0" smtClean="0"/>
              <a:t>.</a:t>
            </a:r>
          </a:p>
          <a:p>
            <a:pPr>
              <a:buFont typeface="Arial" pitchFamily="34" charset="0"/>
              <a:buChar char="•"/>
            </a:pPr>
            <a:r>
              <a:rPr lang="el-GR" sz="2600" dirty="0" smtClean="0"/>
              <a:t>. </a:t>
            </a:r>
            <a:r>
              <a:rPr lang="el-GR" sz="2600" dirty="0"/>
              <a:t>Η μόλυνση μεταδίδεται σε σαρκοφάγα ζώα και στον άνθρωπο που θα χρησιμοποιήσουν ως τροφή το κρέας, το γάλα κ.ά. αυτών των φυτοφάγων ζώων</a:t>
            </a:r>
            <a:r>
              <a:rPr lang="el-GR" sz="2600" dirty="0" smtClean="0"/>
              <a:t>.</a:t>
            </a:r>
          </a:p>
          <a:p>
            <a:pPr>
              <a:buFont typeface="Arial" pitchFamily="34" charset="0"/>
              <a:buChar char="•"/>
            </a:pPr>
            <a:r>
              <a:rPr lang="el-GR" sz="2600" dirty="0" smtClean="0"/>
              <a:t> </a:t>
            </a:r>
            <a:r>
              <a:rPr lang="el-GR" sz="2600" dirty="0"/>
              <a:t>Η ακτινοβόληση μπορεί να είναι θανατηφόρος ή να προκαλέσει αρρώστιες ή </a:t>
            </a:r>
            <a:r>
              <a:rPr lang="el-GR" sz="2600" dirty="0" smtClean="0"/>
              <a:t>στείρωση.</a:t>
            </a:r>
            <a:endParaRPr lang="el-GR" sz="2600" dirty="0"/>
          </a:p>
          <a:p>
            <a:endParaRPr lang="el-GR" dirty="0"/>
          </a:p>
          <a:p>
            <a:endParaRPr lang="el-GR" dirty="0"/>
          </a:p>
        </p:txBody>
      </p:sp>
      <p:pic>
        <p:nvPicPr>
          <p:cNvPr id="10" name="Picture 2"/>
          <p:cNvPicPr/>
          <p:nvPr/>
        </p:nvPicPr>
        <p:blipFill>
          <a:blip r:embed="rId3" cstate="print">
            <a:alphaModFix/>
            <a:lum/>
          </a:blip>
          <a:srcRect/>
          <a:stretch>
            <a:fillRect/>
          </a:stretch>
        </p:blipFill>
        <p:spPr>
          <a:xfrm>
            <a:off x="6228184" y="2825552"/>
            <a:ext cx="2915816" cy="4032448"/>
          </a:xfrm>
          <a:prstGeom prst="rect">
            <a:avLst/>
          </a:prstGeom>
          <a:noFill/>
          <a:ln>
            <a:noFill/>
            <a:prstDash/>
          </a:ln>
        </p:spPr>
      </p:pic>
    </p:spTree>
  </p:cSld>
  <p:clrMapOvr>
    <a:masterClrMapping/>
  </p:clrMapOvr>
  <p:transition spd="slow">
    <p:dissolve/>
    <p:sndAc>
      <p:stSnd>
        <p:snd r:embed="rId2" name="bomb.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4" fill="hold" grpId="0" nodeType="clickEffect">
                                  <p:stCondLst>
                                    <p:cond delay="0"/>
                                  </p:stCondLst>
                                  <p:childTnLst>
                                    <p:animEffect transition="out" filter="wheel(4)">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par>
                          <p:cTn id="8" fill="hold">
                            <p:stCondLst>
                              <p:cond delay="2000"/>
                            </p:stCondLst>
                            <p:childTnLst>
                              <p:par>
                                <p:cTn id="9" presetID="35" presetClass="path" presetSubtype="0" accel="50000" decel="50000" fill="hold" nodeType="afterEffect">
                                  <p:stCondLst>
                                    <p:cond delay="0"/>
                                  </p:stCondLst>
                                  <p:childTnLst>
                                    <p:animMotion origin="layout" path="M -1.38889E-6 4.59759E-6 L -0.30903 -0.12188 " pathEditMode="fixed" rAng="0" ptsTypes="AA">
                                      <p:cBhvr>
                                        <p:cTn id="10" dur="5000" fill="hold"/>
                                        <p:tgtEl>
                                          <p:spTgt spid="10"/>
                                        </p:tgtEl>
                                        <p:attrNameLst>
                                          <p:attrName>ppt_x</p:attrName>
                                          <p:attrName>ppt_y</p:attrName>
                                        </p:attrNameLst>
                                      </p:cBhvr>
                                      <p:rCtr x="-155" y="-61"/>
                                    </p:animMotion>
                                  </p:childTnLst>
                                </p:cTn>
                              </p:par>
                            </p:childTnLst>
                          </p:cTn>
                        </p:par>
                        <p:par>
                          <p:cTn id="11" fill="hold">
                            <p:stCondLst>
                              <p:cond delay="7000"/>
                            </p:stCondLst>
                            <p:childTnLst>
                              <p:par>
                                <p:cTn id="12" presetID="6" presetClass="emph" presetSubtype="0" fill="hold" nodeType="afterEffect">
                                  <p:stCondLst>
                                    <p:cond delay="0"/>
                                  </p:stCondLst>
                                  <p:childTnLst>
                                    <p:animScale>
                                      <p:cBhvr>
                                        <p:cTn id="13"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171400"/>
            <a:ext cx="7470648" cy="1143000"/>
          </a:xfrm>
        </p:spPr>
        <p:txBody>
          <a:bodyPr>
            <a:normAutofit fontScale="90000"/>
          </a:bodyPr>
          <a:lstStyle/>
          <a:p>
            <a:r>
              <a:rPr lang="el-GR" dirty="0" smtClean="0"/>
              <a:t>Σ</a:t>
            </a:r>
            <a:r>
              <a:rPr lang="el-GR" b="1" dirty="0" smtClean="0"/>
              <a:t>υνέπειες στη σημερινή κοινωνία</a:t>
            </a:r>
            <a:endParaRPr lang="el-GR" dirty="0"/>
          </a:p>
        </p:txBody>
      </p:sp>
      <p:sp>
        <p:nvSpPr>
          <p:cNvPr id="3" name="2 - Ορθογώνιο"/>
          <p:cNvSpPr/>
          <p:nvPr/>
        </p:nvSpPr>
        <p:spPr>
          <a:xfrm>
            <a:off x="0" y="785794"/>
            <a:ext cx="9144000" cy="2677656"/>
          </a:xfrm>
          <a:prstGeom prst="rect">
            <a:avLst/>
          </a:prstGeom>
        </p:spPr>
        <p:txBody>
          <a:bodyPr wrap="square">
            <a:spAutoFit/>
          </a:bodyPr>
          <a:lstStyle/>
          <a:p>
            <a:pPr>
              <a:buFont typeface="Arial" pitchFamily="34" charset="0"/>
              <a:buChar char="•"/>
            </a:pPr>
            <a:r>
              <a:rPr lang="el-GR" sz="2400" dirty="0" smtClean="0"/>
              <a:t>Το </a:t>
            </a:r>
            <a:r>
              <a:rPr lang="el-GR" sz="2400" dirty="0"/>
              <a:t>1949, στην αυγή του Ψυχρού </a:t>
            </a:r>
            <a:r>
              <a:rPr lang="el-GR" sz="2400" dirty="0" smtClean="0"/>
              <a:t>Πολέμου η Ρωσία, </a:t>
            </a:r>
            <a:r>
              <a:rPr lang="el-GR" sz="2400" dirty="0"/>
              <a:t>με καθυστέρηση </a:t>
            </a:r>
            <a:r>
              <a:rPr lang="el-GR" sz="2400" dirty="0" smtClean="0"/>
              <a:t>4 ετών</a:t>
            </a:r>
            <a:r>
              <a:rPr lang="el-GR" sz="2400" dirty="0"/>
              <a:t>, </a:t>
            </a:r>
            <a:r>
              <a:rPr lang="el-GR" sz="2400" dirty="0" smtClean="0"/>
              <a:t>διαθέτει ατομική </a:t>
            </a:r>
            <a:r>
              <a:rPr lang="el-GR" sz="2400" dirty="0"/>
              <a:t>βόμβα. Οι HΠA "απάντησαν" με την </a:t>
            </a:r>
            <a:r>
              <a:rPr lang="el-GR" sz="2400" dirty="0" smtClean="0"/>
              <a:t>παραγωγή της </a:t>
            </a:r>
            <a:r>
              <a:rPr lang="el-GR" sz="2400" dirty="0"/>
              <a:t>βόμβας </a:t>
            </a:r>
            <a:r>
              <a:rPr lang="el-GR" sz="2400" dirty="0" smtClean="0"/>
              <a:t>υδρογόνου, το 1952 . </a:t>
            </a:r>
            <a:r>
              <a:rPr lang="el-GR" sz="2400" dirty="0"/>
              <a:t>Oι Pώσοι </a:t>
            </a:r>
            <a:r>
              <a:rPr lang="el-GR" sz="2400" dirty="0" smtClean="0"/>
              <a:t>χρειάζονται 9 μήνες </a:t>
            </a:r>
            <a:r>
              <a:rPr lang="el-GR" sz="2400" dirty="0"/>
              <a:t>για να κατασκευάσουν την </a:t>
            </a:r>
            <a:r>
              <a:rPr lang="el-GR" sz="2400" dirty="0" smtClean="0"/>
              <a:t>βόμβα υδρογόνου. </a:t>
            </a:r>
          </a:p>
          <a:p>
            <a:pPr>
              <a:buFont typeface="Arial" pitchFamily="34" charset="0"/>
              <a:buChar char="•"/>
            </a:pPr>
            <a:r>
              <a:rPr lang="el-GR" sz="2400" dirty="0" smtClean="0"/>
              <a:t>20 χρόνια αργότερα οι </a:t>
            </a:r>
            <a:r>
              <a:rPr lang="el-GR" sz="2400" dirty="0"/>
              <a:t>HΠA και η Ρωσία διέθεταν τόσα πυρηνικά που θα </a:t>
            </a:r>
            <a:r>
              <a:rPr lang="el-GR" sz="2400" dirty="0" smtClean="0"/>
              <a:t>μπορούσαν </a:t>
            </a:r>
            <a:r>
              <a:rPr lang="el-GR" sz="2400" dirty="0"/>
              <a:t>να καταστρέψουν </a:t>
            </a:r>
            <a:r>
              <a:rPr lang="el-GR" sz="2400" dirty="0" smtClean="0"/>
              <a:t>ολόκληρο </a:t>
            </a:r>
            <a:r>
              <a:rPr lang="el-GR" sz="2400" dirty="0"/>
              <a:t>τον </a:t>
            </a:r>
            <a:r>
              <a:rPr lang="el-GR" sz="2400" dirty="0" smtClean="0"/>
              <a:t>πλανήτη.</a:t>
            </a:r>
          </a:p>
        </p:txBody>
      </p:sp>
      <p:pic>
        <p:nvPicPr>
          <p:cNvPr id="4" name="Picture 10" descr="http://4.bp.blogspot.com/_28qfyrZlT0I/SI4T2salTRI/AAAAAAAABAU/1hfL2UdPkjA/s320/nucleare_2.jpg">
            <a:hlinkClick r:id="rId3"/>
          </p:cNvPr>
          <p:cNvPicPr>
            <a:picLocks noChangeAspect="1" noChangeArrowheads="1"/>
          </p:cNvPicPr>
          <p:nvPr/>
        </p:nvPicPr>
        <p:blipFill>
          <a:blip r:embed="rId4" cstate="print"/>
          <a:srcRect/>
          <a:stretch>
            <a:fillRect/>
          </a:stretch>
        </p:blipFill>
        <p:spPr bwMode="auto">
          <a:xfrm>
            <a:off x="0" y="3429001"/>
            <a:ext cx="4392488" cy="3428999"/>
          </a:xfrm>
          <a:prstGeom prst="rect">
            <a:avLst/>
          </a:prstGeom>
          <a:noFill/>
        </p:spPr>
      </p:pic>
      <p:pic>
        <p:nvPicPr>
          <p:cNvPr id="5" name="Picture 2"/>
          <p:cNvPicPr/>
          <p:nvPr/>
        </p:nvPicPr>
        <p:blipFill>
          <a:blip r:embed="rId5" cstate="print">
            <a:alphaModFix/>
            <a:lum/>
          </a:blip>
          <a:srcRect l="4284" t="2298" r="4871" b="5216"/>
          <a:stretch>
            <a:fillRect/>
          </a:stretch>
        </p:blipFill>
        <p:spPr>
          <a:xfrm>
            <a:off x="4716016" y="3429000"/>
            <a:ext cx="4427984" cy="3429000"/>
          </a:xfrm>
          <a:prstGeom prst="rect">
            <a:avLst/>
          </a:prstGeom>
          <a:noFill/>
          <a:ln>
            <a:noFill/>
            <a:prstDash/>
          </a:ln>
        </p:spPr>
      </p:pic>
    </p:spTree>
  </p:cSld>
  <p:clrMapOvr>
    <a:masterClrMapping/>
  </p:clrMapOvr>
  <p:transition spd="slow">
    <p:dissolve/>
    <p:sndAc>
      <p:stSnd>
        <p:snd r:embed="rId2" name="bomb.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3539430"/>
          </a:xfrm>
          <a:prstGeom prst="rect">
            <a:avLst/>
          </a:prstGeom>
        </p:spPr>
        <p:txBody>
          <a:bodyPr wrap="square">
            <a:spAutoFit/>
          </a:bodyPr>
          <a:lstStyle/>
          <a:p>
            <a:pPr>
              <a:buFont typeface="Arial" pitchFamily="34" charset="0"/>
              <a:buChar char="•"/>
            </a:pPr>
            <a:r>
              <a:rPr lang="el-GR" sz="2800" dirty="0" smtClean="0"/>
              <a:t>Το 1971  Χούντα είχε υπογράφει συμφωνία για τη δημιουργία πυρηνικού εργοστασίου το 1974, αλλά ευτυχώς η συμφωνία ακυρώνεται.</a:t>
            </a:r>
          </a:p>
          <a:p>
            <a:pPr>
              <a:buFont typeface="Arial" pitchFamily="34" charset="0"/>
              <a:buChar char="•"/>
            </a:pPr>
            <a:r>
              <a:rPr lang="el-GR" sz="2800" dirty="0" smtClean="0"/>
              <a:t>Πλέον οι «μεγάλοι» του πλανήτη υποστηρίζουν την ύπαρξη και τη λειτουργία των πυρηνικών εργοστασίων. Τεράστια ποσά δαπανώνται κάθε χρόνο για την κατασκευή πυρηνικών όπλων και εργοστασίων ακόμη και σε χώρες που δεν είναι αναπτυγμένες οικονομικά. </a:t>
            </a:r>
            <a:endParaRPr lang="el-GR" sz="2800" dirty="0"/>
          </a:p>
        </p:txBody>
      </p:sp>
      <p:pic>
        <p:nvPicPr>
          <p:cNvPr id="5" name="Picture 12" descr="Αποτέλεσμα εικόνας για τερατογενέσεις ζωων"/>
          <p:cNvPicPr>
            <a:picLocks noChangeAspect="1" noChangeArrowheads="1"/>
          </p:cNvPicPr>
          <p:nvPr/>
        </p:nvPicPr>
        <p:blipFill>
          <a:blip r:embed="rId3" cstate="print"/>
          <a:srcRect/>
          <a:stretch>
            <a:fillRect/>
          </a:stretch>
        </p:blipFill>
        <p:spPr bwMode="auto">
          <a:xfrm>
            <a:off x="0" y="3429000"/>
            <a:ext cx="2438400" cy="3429000"/>
          </a:xfrm>
          <a:prstGeom prst="rect">
            <a:avLst/>
          </a:prstGeom>
          <a:noFill/>
        </p:spPr>
      </p:pic>
      <p:pic>
        <p:nvPicPr>
          <p:cNvPr id="6" name="Picture 14" descr="Αποτέλεσμα εικόνας για τερατογενέσεις ζωων"/>
          <p:cNvPicPr>
            <a:picLocks noChangeAspect="1" noChangeArrowheads="1"/>
          </p:cNvPicPr>
          <p:nvPr/>
        </p:nvPicPr>
        <p:blipFill>
          <a:blip r:embed="rId4" cstate="print"/>
          <a:srcRect l="2874" t="7875" r="5142" b="9438"/>
          <a:stretch>
            <a:fillRect/>
          </a:stretch>
        </p:blipFill>
        <p:spPr bwMode="auto">
          <a:xfrm>
            <a:off x="2483768" y="3573016"/>
            <a:ext cx="2448272" cy="3284984"/>
          </a:xfrm>
          <a:prstGeom prst="rect">
            <a:avLst/>
          </a:prstGeom>
          <a:noFill/>
        </p:spPr>
      </p:pic>
      <p:pic>
        <p:nvPicPr>
          <p:cNvPr id="7" name="Picture 8" descr="http://2.bp.blogspot.com/_Hj1jpziIdMQ/TKLrVMlfCdI/AAAAAAAAc1M/MJeWgBZZUmQ/s1600/kazakstan+2.jpg">
            <a:hlinkClick r:id="rId5"/>
          </p:cNvPr>
          <p:cNvPicPr>
            <a:picLocks noChangeAspect="1" noChangeArrowheads="1"/>
          </p:cNvPicPr>
          <p:nvPr/>
        </p:nvPicPr>
        <p:blipFill>
          <a:blip r:embed="rId6" cstate="print"/>
          <a:srcRect/>
          <a:stretch>
            <a:fillRect/>
          </a:stretch>
        </p:blipFill>
        <p:spPr bwMode="auto">
          <a:xfrm>
            <a:off x="4882893" y="3501008"/>
            <a:ext cx="4261107" cy="3356992"/>
          </a:xfrm>
          <a:prstGeom prst="rect">
            <a:avLst/>
          </a:prstGeom>
          <a:noFill/>
        </p:spPr>
      </p:pic>
    </p:spTree>
  </p:cSld>
  <p:clrMapOvr>
    <a:masterClrMapping/>
  </p:clrMapOvr>
  <p:transition spd="slow">
    <p:dissolve/>
    <p:sndAc>
      <p:stSnd>
        <p:snd r:embed="rId2" name="bomb.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42910" y="2428868"/>
            <a:ext cx="3614734" cy="1143000"/>
          </a:xfrm>
        </p:spPr>
        <p:txBody>
          <a:bodyPr/>
          <a:lstStyle/>
          <a:p>
            <a:r>
              <a:rPr lang="el-GR" dirty="0" smtClean="0"/>
              <a:t>Βιβλιογραφία</a:t>
            </a:r>
            <a:endParaRPr lang="el-GR" dirty="0"/>
          </a:p>
        </p:txBody>
      </p:sp>
      <p:sp>
        <p:nvSpPr>
          <p:cNvPr id="3" name="2 - Ορθογώνιο"/>
          <p:cNvSpPr/>
          <p:nvPr/>
        </p:nvSpPr>
        <p:spPr>
          <a:xfrm>
            <a:off x="0" y="3500438"/>
            <a:ext cx="4572000" cy="646331"/>
          </a:xfrm>
          <a:prstGeom prst="rect">
            <a:avLst/>
          </a:prstGeom>
        </p:spPr>
        <p:txBody>
          <a:bodyPr wrap="square">
            <a:spAutoFit/>
          </a:bodyPr>
          <a:lstStyle/>
          <a:p>
            <a:r>
              <a:rPr lang="en-US" u="sng" dirty="0" smtClean="0">
                <a:solidFill>
                  <a:srgbClr val="00B0F0"/>
                </a:solidFill>
              </a:rPr>
              <a:t>1)www.google/pictures/</a:t>
            </a:r>
            <a:r>
              <a:rPr lang="el-GR" u="sng" dirty="0">
                <a:solidFill>
                  <a:srgbClr val="00B0F0"/>
                </a:solidFill>
              </a:rPr>
              <a:t>οι επιπτώσεις στον άνθρωπο και στο περιβάλλον.</a:t>
            </a:r>
            <a:r>
              <a:rPr lang="en-US" u="sng" dirty="0">
                <a:solidFill>
                  <a:srgbClr val="00B0F0"/>
                </a:solidFill>
              </a:rPr>
              <a:t>com</a:t>
            </a:r>
            <a:endParaRPr lang="el-GR" u="sng" dirty="0">
              <a:solidFill>
                <a:srgbClr val="00B0F0"/>
              </a:solidFill>
            </a:endParaRPr>
          </a:p>
        </p:txBody>
      </p:sp>
      <p:sp>
        <p:nvSpPr>
          <p:cNvPr id="4" name="3 - TextBox"/>
          <p:cNvSpPr txBox="1"/>
          <p:nvPr/>
        </p:nvSpPr>
        <p:spPr>
          <a:xfrm>
            <a:off x="0" y="4653136"/>
            <a:ext cx="2483768" cy="369332"/>
          </a:xfrm>
          <a:prstGeom prst="rect">
            <a:avLst/>
          </a:prstGeom>
          <a:noFill/>
        </p:spPr>
        <p:txBody>
          <a:bodyPr wrap="square" rtlCol="0">
            <a:spAutoFit/>
          </a:bodyPr>
          <a:lstStyle/>
          <a:p>
            <a:r>
              <a:rPr lang="en-US" u="sng" dirty="0" smtClean="0">
                <a:solidFill>
                  <a:srgbClr val="00B0F0"/>
                </a:solidFill>
              </a:rPr>
              <a:t>2)  www.Zougla.com</a:t>
            </a:r>
            <a:endParaRPr lang="el-GR" u="sng" dirty="0">
              <a:solidFill>
                <a:srgbClr val="00B0F0"/>
              </a:solidFill>
            </a:endParaRPr>
          </a:p>
        </p:txBody>
      </p:sp>
      <p:pic>
        <p:nvPicPr>
          <p:cNvPr id="5" name="Picture 2"/>
          <p:cNvPicPr>
            <a:picLocks noChangeAspect="1"/>
          </p:cNvPicPr>
          <p:nvPr/>
        </p:nvPicPr>
        <p:blipFill>
          <a:blip r:embed="rId3" cstate="print">
            <a:alphaModFix/>
            <a:lum/>
          </a:blip>
          <a:srcRect/>
          <a:stretch>
            <a:fillRect/>
          </a:stretch>
        </p:blipFill>
        <p:spPr>
          <a:xfrm>
            <a:off x="4500562" y="2214554"/>
            <a:ext cx="4643438" cy="3524032"/>
          </a:xfrm>
          <a:prstGeom prst="rect">
            <a:avLst/>
          </a:prstGeom>
          <a:noFill/>
          <a:ln>
            <a:noFill/>
          </a:ln>
        </p:spPr>
      </p:pic>
      <p:sp>
        <p:nvSpPr>
          <p:cNvPr id="6" name="Rectangle 5"/>
          <p:cNvSpPr/>
          <p:nvPr/>
        </p:nvSpPr>
        <p:spPr>
          <a:xfrm>
            <a:off x="0" y="142852"/>
            <a:ext cx="9144000" cy="1938992"/>
          </a:xfrm>
          <a:prstGeom prst="rect">
            <a:avLst/>
          </a:prstGeom>
        </p:spPr>
        <p:txBody>
          <a:bodyPr wrap="square">
            <a:spAutoFit/>
          </a:bodyPr>
          <a:lstStyle/>
          <a:p>
            <a:r>
              <a:rPr lang="en-US" sz="2400" b="1" u="sng" dirty="0" smtClean="0">
                <a:solidFill>
                  <a:srgbClr val="00B0F0"/>
                </a:solidFill>
              </a:rPr>
              <a:t>E</a:t>
            </a:r>
            <a:r>
              <a:rPr lang="el-GR" sz="2400" b="1" u="sng" dirty="0" smtClean="0">
                <a:solidFill>
                  <a:srgbClr val="00B0F0"/>
                </a:solidFill>
              </a:rPr>
              <a:t>ίναι αμφίβολο το αν η πυρηνική ενέργεια θα μπορούσε να λειτουργήσει θετικά για την ανθρωπότητα κι αυτό είναι ένα δίλλημα που διχάζει την επιστημονική κοινότητα και προβληματίζει όλους τους απλούς ανθρώπους στην εποχή μας.</a:t>
            </a:r>
            <a:endParaRPr lang="el-GR" sz="2400" b="1" u="sng" dirty="0">
              <a:solidFill>
                <a:srgbClr val="00B0F0"/>
              </a:solidFill>
            </a:endParaRPr>
          </a:p>
        </p:txBody>
      </p:sp>
    </p:spTree>
  </p:cSld>
  <p:clrMapOvr>
    <a:masterClrMapping/>
  </p:clrMapOvr>
  <p:transition spd="slow">
    <p:dissolve/>
    <p:sndAc>
      <p:stSnd>
        <p:snd r:embed="rId2" name="bomb.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ΣΑΣ ΕΥΧΑΡΙΣΤΟΥΜΕ ΓΙΑ ΤΟΝ ΧΡΟΝΟ ΣΑΣ</a:t>
            </a:r>
            <a:endParaRPr lang="el-GR" dirty="0"/>
          </a:p>
        </p:txBody>
      </p:sp>
      <p:pic>
        <p:nvPicPr>
          <p:cNvPr id="29698" name="Picture 2" descr="http://4.bp.blogspot.com/-MjhgQkz5qh8/Uc_FMz93DHI/AAAAAAAAC34/LP6mY0sm644/s800/Respect.jpg">
            <a:hlinkClick r:id="rId3"/>
          </p:cNvPr>
          <p:cNvPicPr>
            <a:picLocks noChangeAspect="1" noChangeArrowheads="1"/>
          </p:cNvPicPr>
          <p:nvPr/>
        </p:nvPicPr>
        <p:blipFill>
          <a:blip r:embed="rId4" cstate="print"/>
          <a:srcRect/>
          <a:stretch>
            <a:fillRect/>
          </a:stretch>
        </p:blipFill>
        <p:spPr bwMode="auto">
          <a:xfrm>
            <a:off x="0" y="1412776"/>
            <a:ext cx="9144001" cy="5445224"/>
          </a:xfrm>
          <a:prstGeom prst="rect">
            <a:avLst/>
          </a:prstGeom>
          <a:noFill/>
        </p:spPr>
      </p:pic>
    </p:spTree>
  </p:cSld>
  <p:clrMapOvr>
    <a:masterClrMapping/>
  </p:clrMapOvr>
  <p:transition spd="slow">
    <p:dissolve/>
    <p:sndAc>
      <p:stSnd>
        <p:snd r:embed="rId2" name="bomb.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51520" y="1268760"/>
            <a:ext cx="4752528" cy="2308324"/>
          </a:xfrm>
          <a:prstGeom prst="rect">
            <a:avLst/>
          </a:prstGeom>
        </p:spPr>
        <p:txBody>
          <a:bodyPr wrap="square">
            <a:spAutoFit/>
          </a:bodyPr>
          <a:lstStyle/>
          <a:p>
            <a:pPr marL="457200" indent="-457200">
              <a:buFont typeface="+mj-lt"/>
              <a:buAutoNum type="arabicPeriod"/>
            </a:pPr>
            <a:r>
              <a:rPr lang="el-GR" sz="2400" dirty="0" smtClean="0"/>
              <a:t>Συνέπειες  της  ατομικής βόμβας στον άνθρωπο</a:t>
            </a:r>
          </a:p>
          <a:p>
            <a:pPr marL="457200" indent="-457200">
              <a:buFont typeface="+mj-lt"/>
              <a:buAutoNum type="arabicPeriod"/>
            </a:pPr>
            <a:r>
              <a:rPr lang="el-GR" sz="2400" dirty="0" smtClean="0"/>
              <a:t>Συνέπιες της ατομικής βόμβας στο περιβάλλον</a:t>
            </a:r>
          </a:p>
          <a:p>
            <a:pPr marL="457200" indent="-457200">
              <a:buFont typeface="+mj-lt"/>
              <a:buAutoNum type="arabicPeriod"/>
            </a:pPr>
            <a:r>
              <a:rPr lang="el-GR" sz="2400" dirty="0" smtClean="0"/>
              <a:t>Συνέπειες  της ατομικής βόμβα στη σύγχρονη κοινωνία</a:t>
            </a:r>
          </a:p>
        </p:txBody>
      </p:sp>
      <p:sp>
        <p:nvSpPr>
          <p:cNvPr id="3" name="2 - Ορθογώνιο"/>
          <p:cNvSpPr/>
          <p:nvPr/>
        </p:nvSpPr>
        <p:spPr>
          <a:xfrm>
            <a:off x="395536" y="260648"/>
            <a:ext cx="4824536" cy="954107"/>
          </a:xfrm>
          <a:prstGeom prst="rect">
            <a:avLst/>
          </a:prstGeom>
        </p:spPr>
        <p:txBody>
          <a:bodyPr wrap="square">
            <a:spAutoFit/>
          </a:bodyPr>
          <a:lstStyle/>
          <a:p>
            <a:pPr lvl="0"/>
            <a:r>
              <a:rPr lang="el-GR" sz="2800" dirty="0" smtClean="0"/>
              <a:t>Τα ερευνητικά μας ερωτήματα</a:t>
            </a:r>
            <a:endParaRPr lang="el-GR" sz="2800" dirty="0"/>
          </a:p>
        </p:txBody>
      </p:sp>
      <p:pic>
        <p:nvPicPr>
          <p:cNvPr id="4" name="Picture 2" descr="http://3.bp.blogspot.com/-fjRYRLczj6U/UB_gpWnI8oI/AAAAAAAAAXs/NUdkAUxtmLM/s1600/%D1%83%D0%B1%D0%B8%D1%82%D0%B8+%D0%B4%D0%B5%D1%86%D0%B0+%D1%81%D0%B0%D1%89+%D1%8F%D0%BF%D0%BE%D0%BD%D0%B8%D1%8F.jpg"/>
          <p:cNvPicPr>
            <a:picLocks noChangeAspect="1" noChangeArrowheads="1"/>
          </p:cNvPicPr>
          <p:nvPr/>
        </p:nvPicPr>
        <p:blipFill>
          <a:blip r:embed="rId3" cstate="print">
            <a:lum bright="20000"/>
          </a:blip>
          <a:srcRect/>
          <a:stretch>
            <a:fillRect/>
          </a:stretch>
        </p:blipFill>
        <p:spPr bwMode="auto">
          <a:xfrm>
            <a:off x="5436096" y="188640"/>
            <a:ext cx="2952328" cy="2952328"/>
          </a:xfrm>
          <a:prstGeom prst="rect">
            <a:avLst/>
          </a:prstGeom>
          <a:noFill/>
        </p:spPr>
      </p:pic>
      <p:pic>
        <p:nvPicPr>
          <p:cNvPr id="5" name="Picture 4"/>
          <p:cNvPicPr>
            <a:picLocks noChangeAspect="1"/>
          </p:cNvPicPr>
          <p:nvPr/>
        </p:nvPicPr>
        <p:blipFill>
          <a:blip r:embed="rId4" cstate="print">
            <a:alphaModFix/>
            <a:lum/>
          </a:blip>
          <a:srcRect/>
          <a:stretch>
            <a:fillRect/>
          </a:stretch>
        </p:blipFill>
        <p:spPr>
          <a:xfrm>
            <a:off x="827584" y="3861048"/>
            <a:ext cx="3203488" cy="2996952"/>
          </a:xfrm>
          <a:prstGeom prst="rect">
            <a:avLst/>
          </a:prstGeom>
          <a:noFill/>
          <a:ln>
            <a:noFill/>
          </a:ln>
        </p:spPr>
      </p:pic>
      <p:pic>
        <p:nvPicPr>
          <p:cNvPr id="6" name="Picture 2" descr="https://encrypted-tbn1.gstatic.com/images?q=tbn:ANd9GcRC3r24-BxP_0uBYak5odhXLpqz_UQEYt52K_W8SdQs9_oDAZYv"/>
          <p:cNvPicPr>
            <a:picLocks noChangeAspect="1" noChangeArrowheads="1"/>
          </p:cNvPicPr>
          <p:nvPr/>
        </p:nvPicPr>
        <p:blipFill>
          <a:blip r:embed="rId5" cstate="print"/>
          <a:srcRect/>
          <a:stretch>
            <a:fillRect/>
          </a:stretch>
        </p:blipFill>
        <p:spPr bwMode="auto">
          <a:xfrm>
            <a:off x="3347864" y="2636912"/>
            <a:ext cx="3204740" cy="2747200"/>
          </a:xfrm>
          <a:prstGeom prst="rect">
            <a:avLst/>
          </a:prstGeom>
          <a:noFill/>
        </p:spPr>
      </p:pic>
    </p:spTree>
  </p:cSld>
  <p:clrMapOvr>
    <a:masterClrMapping/>
  </p:clrMapOvr>
  <p:transition spd="slow">
    <p:dissolve/>
    <p:sndAc>
      <p:stSnd>
        <p:snd r:embed="rId2" name="bomb.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32" fill="hold" grpId="0" nodeType="clickEffect">
                                  <p:stCondLst>
                                    <p:cond delay="0"/>
                                  </p:stCondLst>
                                  <p:childTnLst>
                                    <p:animEffect transition="out" filter="diamond(out)">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par>
                                <p:cTn id="8" presetID="8" presetClass="exit" presetSubtype="32" fill="hold" nodeType="withEffect">
                                  <p:stCondLst>
                                    <p:cond delay="0"/>
                                  </p:stCondLst>
                                  <p:childTnLst>
                                    <p:animEffect transition="out" filter="diamond(out)">
                                      <p:cBhvr>
                                        <p:cTn id="9" dur="2000"/>
                                        <p:tgtEl>
                                          <p:spTgt spid="4"/>
                                        </p:tgtEl>
                                      </p:cBhvr>
                                    </p:animEffect>
                                    <p:set>
                                      <p:cBhvr>
                                        <p:cTn id="10" dur="1" fill="hold">
                                          <p:stCondLst>
                                            <p:cond delay="1999"/>
                                          </p:stCondLst>
                                        </p:cTn>
                                        <p:tgtEl>
                                          <p:spTgt spid="4"/>
                                        </p:tgtEl>
                                        <p:attrNameLst>
                                          <p:attrName>style.visibility</p:attrName>
                                        </p:attrNameLst>
                                      </p:cBhvr>
                                      <p:to>
                                        <p:strVal val="hidden"/>
                                      </p:to>
                                    </p:set>
                                  </p:childTnLst>
                                </p:cTn>
                              </p:par>
                              <p:par>
                                <p:cTn id="11" presetID="8" presetClass="exit" presetSubtype="16" fill="hold" nodeType="withEffect">
                                  <p:stCondLst>
                                    <p:cond delay="0"/>
                                  </p:stCondLst>
                                  <p:childTnLst>
                                    <p:animEffect transition="out" filter="diamond(in)">
                                      <p:cBhvr>
                                        <p:cTn id="12" dur="2000"/>
                                        <p:tgtEl>
                                          <p:spTgt spid="5"/>
                                        </p:tgtEl>
                                      </p:cBhvr>
                                    </p:animEffect>
                                    <p:set>
                                      <p:cBhvr>
                                        <p:cTn id="13" dur="1" fill="hold">
                                          <p:stCondLst>
                                            <p:cond delay="1999"/>
                                          </p:stCondLst>
                                        </p:cTn>
                                        <p:tgtEl>
                                          <p:spTgt spid="5"/>
                                        </p:tgtEl>
                                        <p:attrNameLst>
                                          <p:attrName>style.visibility</p:attrName>
                                        </p:attrNameLst>
                                      </p:cBhvr>
                                      <p:to>
                                        <p:strVal val="hidden"/>
                                      </p:to>
                                    </p:set>
                                  </p:childTnLst>
                                </p:cTn>
                              </p:par>
                            </p:childTnLst>
                          </p:cTn>
                        </p:par>
                        <p:par>
                          <p:cTn id="14" fill="hold">
                            <p:stCondLst>
                              <p:cond delay="2000"/>
                            </p:stCondLst>
                            <p:childTnLst>
                              <p:par>
                                <p:cTn id="15" presetID="20"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edge">
                                      <p:cBhvr>
                                        <p:cTn id="17" dur="500"/>
                                        <p:tgtEl>
                                          <p:spTgt spid="6"/>
                                        </p:tgtEl>
                                      </p:cBhvr>
                                    </p:animEffect>
                                  </p:childTnLst>
                                </p:cTn>
                              </p:par>
                            </p:childTnLst>
                          </p:cTn>
                        </p:par>
                        <p:par>
                          <p:cTn id="18" fill="hold">
                            <p:stCondLst>
                              <p:cond delay="2500"/>
                            </p:stCondLst>
                            <p:childTnLst>
                              <p:par>
                                <p:cTn id="19" presetID="6" presetClass="emph" presetSubtype="0" fill="hold" nodeType="afterEffect">
                                  <p:stCondLst>
                                    <p:cond delay="0"/>
                                  </p:stCondLst>
                                  <p:childTnLst>
                                    <p:animScale>
                                      <p:cBhvr>
                                        <p:cTn id="20" dur="3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03648" y="0"/>
            <a:ext cx="4968552" cy="1124744"/>
          </a:xfrm>
        </p:spPr>
        <p:txBody>
          <a:bodyPr>
            <a:normAutofit fontScale="90000"/>
          </a:bodyPr>
          <a:lstStyle/>
          <a:p>
            <a:pPr algn="ctr"/>
            <a:r>
              <a:rPr lang="el-GR" dirty="0" smtClean="0"/>
              <a:t>ΣΤΟΧΟΣ</a:t>
            </a:r>
            <a:r>
              <a:rPr lang="el-GR" dirty="0" smtClean="0">
                <a:solidFill>
                  <a:srgbClr val="00B050"/>
                </a:solidFill>
              </a:rPr>
              <a:t/>
            </a:r>
            <a:br>
              <a:rPr lang="el-GR" dirty="0" smtClean="0">
                <a:solidFill>
                  <a:srgbClr val="00B050"/>
                </a:solidFill>
              </a:rPr>
            </a:br>
            <a:endParaRPr lang="el-GR" dirty="0">
              <a:solidFill>
                <a:srgbClr val="00B050"/>
              </a:solidFill>
            </a:endParaRPr>
          </a:p>
        </p:txBody>
      </p:sp>
      <p:sp>
        <p:nvSpPr>
          <p:cNvPr id="3" name="2 - Ορθογώνιο"/>
          <p:cNvSpPr/>
          <p:nvPr/>
        </p:nvSpPr>
        <p:spPr>
          <a:xfrm>
            <a:off x="0" y="836712"/>
            <a:ext cx="9144000" cy="2308324"/>
          </a:xfrm>
          <a:prstGeom prst="rect">
            <a:avLst/>
          </a:prstGeom>
        </p:spPr>
        <p:txBody>
          <a:bodyPr wrap="square">
            <a:spAutoFit/>
          </a:bodyPr>
          <a:lstStyle/>
          <a:p>
            <a:r>
              <a:rPr lang="el-GR" sz="2400" dirty="0" smtClean="0"/>
              <a:t>Η </a:t>
            </a:r>
            <a:r>
              <a:rPr lang="el-GR" sz="2400" dirty="0"/>
              <a:t>εργασία μας αποτελείται από τα εξής </a:t>
            </a:r>
            <a:r>
              <a:rPr lang="el-GR" sz="2400" dirty="0" smtClean="0"/>
              <a:t>μέρη :</a:t>
            </a:r>
          </a:p>
          <a:p>
            <a:pPr>
              <a:buFont typeface="Arial" pitchFamily="34" charset="0"/>
              <a:buChar char="•"/>
            </a:pPr>
            <a:r>
              <a:rPr lang="el-GR" sz="2400" dirty="0" smtClean="0"/>
              <a:t> </a:t>
            </a:r>
            <a:r>
              <a:rPr lang="el-GR" sz="2400" dirty="0"/>
              <a:t>Τα αποτελέσματα της ατομικής βόμβας στην </a:t>
            </a:r>
            <a:r>
              <a:rPr lang="el-GR" sz="2400" dirty="0" smtClean="0"/>
              <a:t>Ιαπωνία</a:t>
            </a:r>
          </a:p>
          <a:p>
            <a:pPr>
              <a:buFont typeface="Arial" pitchFamily="34" charset="0"/>
              <a:buChar char="•"/>
            </a:pPr>
            <a:r>
              <a:rPr lang="el-GR" sz="2400" dirty="0" smtClean="0"/>
              <a:t> Μαρτυρίες </a:t>
            </a:r>
            <a:r>
              <a:rPr lang="el-GR" sz="2400" dirty="0"/>
              <a:t>του χρονικού της έκρηξης στην περιοχή αυτή </a:t>
            </a:r>
            <a:endParaRPr lang="el-GR" sz="2400" dirty="0" smtClean="0"/>
          </a:p>
          <a:p>
            <a:pPr>
              <a:buFont typeface="Arial" pitchFamily="34" charset="0"/>
              <a:buChar char="•"/>
            </a:pPr>
            <a:r>
              <a:rPr lang="el-GR" sz="2400" dirty="0" smtClean="0"/>
              <a:t>Επιπτώσεις </a:t>
            </a:r>
            <a:r>
              <a:rPr lang="el-GR" sz="2400" dirty="0"/>
              <a:t>στον άνθρωπο και το </a:t>
            </a:r>
            <a:r>
              <a:rPr lang="el-GR" sz="2400" dirty="0" smtClean="0"/>
              <a:t>περιβάλλον</a:t>
            </a:r>
          </a:p>
          <a:p>
            <a:pPr>
              <a:buFont typeface="Arial" pitchFamily="34" charset="0"/>
              <a:buChar char="•"/>
            </a:pPr>
            <a:r>
              <a:rPr lang="el-GR" sz="2400" dirty="0" smtClean="0"/>
              <a:t>Τα </a:t>
            </a:r>
            <a:r>
              <a:rPr lang="el-GR" sz="2400" dirty="0"/>
              <a:t>&lt;&lt; θετικά –αρνητικά &gt;&gt; αποτελέσματα των ατομικών προϊόντων και οι συνέπειες στην </a:t>
            </a:r>
            <a:r>
              <a:rPr lang="el-GR" sz="2400" dirty="0" smtClean="0"/>
              <a:t>σημερινή</a:t>
            </a:r>
            <a:r>
              <a:rPr lang="en-US" sz="2400" dirty="0" smtClean="0"/>
              <a:t> </a:t>
            </a:r>
            <a:r>
              <a:rPr lang="el-GR" sz="2400" dirty="0" smtClean="0"/>
              <a:t>εποχή.</a:t>
            </a:r>
            <a:endParaRPr lang="el-GR" sz="2400" dirty="0"/>
          </a:p>
        </p:txBody>
      </p:sp>
      <p:pic>
        <p:nvPicPr>
          <p:cNvPr id="4" name="Picture 2"/>
          <p:cNvPicPr>
            <a:picLocks noChangeAspect="1"/>
          </p:cNvPicPr>
          <p:nvPr/>
        </p:nvPicPr>
        <p:blipFill>
          <a:blip r:embed="rId3" cstate="print">
            <a:alphaModFix/>
            <a:lum/>
          </a:blip>
          <a:srcRect/>
          <a:stretch>
            <a:fillRect/>
          </a:stretch>
        </p:blipFill>
        <p:spPr>
          <a:xfrm>
            <a:off x="0" y="3401928"/>
            <a:ext cx="3779912" cy="3456072"/>
          </a:xfrm>
          <a:prstGeom prst="rect">
            <a:avLst/>
          </a:prstGeom>
          <a:noFill/>
          <a:ln>
            <a:noFill/>
          </a:ln>
        </p:spPr>
      </p:pic>
      <p:pic>
        <p:nvPicPr>
          <p:cNvPr id="5" name="Picture 2" descr="http://www.rizospastis.gr/getImage.do?size=medium&amp;id=97232"/>
          <p:cNvPicPr>
            <a:picLocks noChangeAspect="1" noChangeArrowheads="1"/>
          </p:cNvPicPr>
          <p:nvPr/>
        </p:nvPicPr>
        <p:blipFill>
          <a:blip r:embed="rId4" cstate="print"/>
          <a:srcRect/>
          <a:stretch>
            <a:fillRect/>
          </a:stretch>
        </p:blipFill>
        <p:spPr bwMode="auto">
          <a:xfrm>
            <a:off x="4013967" y="3573016"/>
            <a:ext cx="5130033" cy="3429000"/>
          </a:xfrm>
          <a:prstGeom prst="rect">
            <a:avLst/>
          </a:prstGeom>
          <a:noFill/>
        </p:spPr>
      </p:pic>
      <p:pic>
        <p:nvPicPr>
          <p:cNvPr id="7" name="Picture 2" descr="https://encrypted-tbn0.gstatic.com/images?q=tbn:ANd9GcSdBM7j8RDnvKma5kHGDpWAMT29--QEia9SJ00CmLODsGY7Pg-I"/>
          <p:cNvPicPr>
            <a:picLocks noChangeAspect="1" noChangeArrowheads="1"/>
          </p:cNvPicPr>
          <p:nvPr/>
        </p:nvPicPr>
        <p:blipFill>
          <a:blip r:embed="rId5" cstate="print"/>
          <a:srcRect/>
          <a:stretch>
            <a:fillRect/>
          </a:stretch>
        </p:blipFill>
        <p:spPr bwMode="auto">
          <a:xfrm>
            <a:off x="2267744" y="2060848"/>
            <a:ext cx="4464496" cy="3277232"/>
          </a:xfrm>
          <a:prstGeom prst="rect">
            <a:avLst/>
          </a:prstGeom>
          <a:noFill/>
        </p:spPr>
      </p:pic>
    </p:spTree>
  </p:cSld>
  <p:clrMapOvr>
    <a:masterClrMapping/>
  </p:clrMapOvr>
  <p:transition spd="slow">
    <p:dissolve/>
    <p:sndAc>
      <p:stSnd>
        <p:snd r:embed="rId2" name="bomb.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xit" presetSubtype="32" fill="hold" grpId="0" nodeType="clickEffect">
                                  <p:stCondLst>
                                    <p:cond delay="0"/>
                                  </p:stCondLst>
                                  <p:childTnLst>
                                    <p:animEffect transition="out" filter="plus(out)">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3" presetClass="exit" presetSubtype="32" fill="hold" nodeType="withEffect">
                                  <p:stCondLst>
                                    <p:cond delay="0"/>
                                  </p:stCondLst>
                                  <p:childTnLst>
                                    <p:animEffect transition="out" filter="plus(out)">
                                      <p:cBhvr>
                                        <p:cTn id="9" dur="2000"/>
                                        <p:tgtEl>
                                          <p:spTgt spid="4"/>
                                        </p:tgtEl>
                                      </p:cBhvr>
                                    </p:animEffect>
                                    <p:set>
                                      <p:cBhvr>
                                        <p:cTn id="10" dur="1" fill="hold">
                                          <p:stCondLst>
                                            <p:cond delay="1999"/>
                                          </p:stCondLst>
                                        </p:cTn>
                                        <p:tgtEl>
                                          <p:spTgt spid="4"/>
                                        </p:tgtEl>
                                        <p:attrNameLst>
                                          <p:attrName>style.visibility</p:attrName>
                                        </p:attrNameLst>
                                      </p:cBhvr>
                                      <p:to>
                                        <p:strVal val="hidden"/>
                                      </p:to>
                                    </p:set>
                                  </p:childTnLst>
                                </p:cTn>
                              </p:par>
                              <p:par>
                                <p:cTn id="11" presetID="13" presetClass="exit" presetSubtype="32" fill="hold" nodeType="withEffect">
                                  <p:stCondLst>
                                    <p:cond delay="0"/>
                                  </p:stCondLst>
                                  <p:childTnLst>
                                    <p:animEffect transition="out" filter="plus(out)">
                                      <p:cBhvr>
                                        <p:cTn id="12" dur="2000"/>
                                        <p:tgtEl>
                                          <p:spTgt spid="5"/>
                                        </p:tgtEl>
                                      </p:cBhvr>
                                    </p:animEffect>
                                    <p:set>
                                      <p:cBhvr>
                                        <p:cTn id="13" dur="1" fill="hold">
                                          <p:stCondLst>
                                            <p:cond delay="1999"/>
                                          </p:stCondLst>
                                        </p:cTn>
                                        <p:tgtEl>
                                          <p:spTgt spid="5"/>
                                        </p:tgtEl>
                                        <p:attrNameLst>
                                          <p:attrName>style.visibility</p:attrName>
                                        </p:attrNameLst>
                                      </p:cBhvr>
                                      <p:to>
                                        <p:strVal val="hidden"/>
                                      </p:to>
                                    </p:set>
                                  </p:childTnLst>
                                </p:cTn>
                              </p:par>
                            </p:childTnLst>
                          </p:cTn>
                        </p:par>
                        <p:par>
                          <p:cTn id="14" fill="hold">
                            <p:stCondLst>
                              <p:cond delay="2000"/>
                            </p:stCondLst>
                            <p:childTnLst>
                              <p:par>
                                <p:cTn id="15" presetID="53"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2500"/>
                            </p:stCondLst>
                            <p:childTnLst>
                              <p:par>
                                <p:cTn id="21" presetID="6" presetClass="emph" presetSubtype="0" fill="hold" nodeType="afterEffect">
                                  <p:stCondLst>
                                    <p:cond delay="0"/>
                                  </p:stCondLst>
                                  <p:childTnLst>
                                    <p:animScale>
                                      <p:cBhvr>
                                        <p:cTn id="22" dur="3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rot="10800000" flipV="1">
            <a:off x="1643042" y="-83675"/>
            <a:ext cx="5328592" cy="17389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3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Το χρονικό της καταστροφής </a:t>
            </a:r>
            <a:br>
              <a:rPr kumimoji="0" lang="el-GR" sz="3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l-GR" sz="13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l-GR" sz="13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rot="10800000" flipV="1">
            <a:off x="0" y="1214422"/>
            <a:ext cx="914400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2600" i="0" u="none" strike="noStrike" cap="none" normalizeH="0" baseline="0" dirty="0" smtClean="0">
                <a:ln>
                  <a:noFill/>
                </a:ln>
                <a:effectLst/>
                <a:latin typeface="Arial" pitchFamily="34" charset="0"/>
                <a:ea typeface="Times New Roman" pitchFamily="18" charset="0"/>
                <a:cs typeface="Arial" pitchFamily="34" charset="0"/>
              </a:rPr>
              <a:t>Την ώρα της έκρηξης: στα σκαλοπάτια καθόταν ένας άνθρωπος που πρέπει να εξαερώθηκε με την έκθεσή του στην ισχυρότατη ραδιενέργεια. Στη θέση του έμεινε μια μαύρη σκιά…</a:t>
            </a:r>
            <a:endParaRPr kumimoji="0" lang="en-US" sz="260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2600" i="0" u="none" strike="noStrike" cap="none" normalizeH="0" baseline="0" dirty="0" smtClean="0">
                <a:ln>
                  <a:noFill/>
                </a:ln>
                <a:effectLst/>
                <a:latin typeface="Arial" pitchFamily="34" charset="0"/>
                <a:ea typeface="Times New Roman" pitchFamily="18" charset="0"/>
                <a:cs typeface="Arial" pitchFamily="34" charset="0"/>
              </a:rPr>
              <a:t>Είκοσι λεπτά αργότερα : το Τόκιο συνειδητοποίησε ότι είχε χάσει την επικοινωνία με την πόλη. Ακολούθησαν φήμες για μια «τρομερή έκρηξη». </a:t>
            </a:r>
            <a:endParaRPr kumimoji="0" lang="en-US" sz="2600" i="0" u="none" strike="noStrike" cap="none" normalizeH="0" baseline="0" dirty="0" smtClean="0">
              <a:ln>
                <a:noFill/>
              </a:ln>
              <a:effectLst/>
              <a:latin typeface="Arial" pitchFamily="34" charset="0"/>
              <a:ea typeface="Times New Roman" pitchFamily="18" charset="0"/>
              <a:cs typeface="Arial" pitchFamily="34" charset="0"/>
            </a:endParaRPr>
          </a:p>
          <a:p>
            <a:pPr lvl="0" fontAlgn="base">
              <a:spcBef>
                <a:spcPct val="0"/>
              </a:spcBef>
              <a:spcAft>
                <a:spcPct val="0"/>
              </a:spcAft>
              <a:buFont typeface="Arial" pitchFamily="34" charset="0"/>
              <a:buChar char="•"/>
            </a:pPr>
            <a:r>
              <a:rPr lang="el-GR" sz="2600" dirty="0" smtClean="0">
                <a:latin typeface="Arial" pitchFamily="34" charset="0"/>
                <a:ea typeface="Times New Roman" pitchFamily="18" charset="0"/>
                <a:cs typeface="Arial" pitchFamily="34" charset="0"/>
              </a:rPr>
              <a:t>16 ώρες αργότερα:</a:t>
            </a:r>
            <a:r>
              <a:rPr lang="en-US" sz="2600" dirty="0" smtClean="0">
                <a:latin typeface="Arial" pitchFamily="34" charset="0"/>
                <a:ea typeface="Times New Roman" pitchFamily="18" charset="0"/>
                <a:cs typeface="Arial" pitchFamily="34" charset="0"/>
              </a:rPr>
              <a:t> </a:t>
            </a:r>
            <a:r>
              <a:rPr lang="el-GR" sz="2600" dirty="0" smtClean="0">
                <a:latin typeface="Arial" pitchFamily="34" charset="0"/>
                <a:ea typeface="Times New Roman" pitchFamily="18" charset="0"/>
                <a:cs typeface="Arial" pitchFamily="34" charset="0"/>
              </a:rPr>
              <a:t>η </a:t>
            </a:r>
            <a:r>
              <a:rPr kumimoji="0" lang="el-GR" sz="2600" i="0" u="none" strike="noStrike" cap="none" normalizeH="0" baseline="0" dirty="0" smtClean="0">
                <a:ln>
                  <a:noFill/>
                </a:ln>
                <a:effectLst/>
                <a:latin typeface="Arial" pitchFamily="34" charset="0"/>
                <a:ea typeface="Times New Roman" pitchFamily="18" charset="0"/>
                <a:cs typeface="Arial" pitchFamily="34" charset="0"/>
              </a:rPr>
              <a:t>Ιαπωνία πληροφορήθηκε επίσημα το γεγονός, μέσω του επίσημου ανακοινωθέντος του Λευκού Οίκου.</a:t>
            </a:r>
            <a:endParaRPr kumimoji="0" lang="el-GR" sz="2600" i="0" u="none" strike="noStrike" cap="none" normalizeH="0" baseline="0" dirty="0" smtClean="0">
              <a:ln>
                <a:noFill/>
              </a:ln>
              <a:effectLst/>
              <a:latin typeface="Arial" pitchFamily="34" charset="0"/>
              <a:cs typeface="Arial" pitchFamily="34" charset="0"/>
            </a:endParaRPr>
          </a:p>
        </p:txBody>
      </p:sp>
    </p:spTree>
  </p:cSld>
  <p:clrMapOvr>
    <a:masterClrMapping/>
  </p:clrMapOvr>
  <p:transition spd="slow">
    <p:dissolve/>
    <p:sndAc>
      <p:stSnd>
        <p:snd r:embed="rId2" name="bomb.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strips(downLeft)">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1" fill="hold" grpId="1" nodeType="clickEffect">
                                  <p:stCondLst>
                                    <p:cond delay="0"/>
                                  </p:stCondLst>
                                  <p:childTnLst>
                                    <p:anim calcmode="lin" valueType="num">
                                      <p:cBhvr additive="base">
                                        <p:cTn id="11" dur="500"/>
                                        <p:tgtEl>
                                          <p:spTgt spid="2050"/>
                                        </p:tgtEl>
                                        <p:attrNameLst>
                                          <p:attrName>ppt_x</p:attrName>
                                        </p:attrNameLst>
                                      </p:cBhvr>
                                      <p:tavLst>
                                        <p:tav tm="0">
                                          <p:val>
                                            <p:strVal val="ppt_x"/>
                                          </p:val>
                                        </p:tav>
                                        <p:tav tm="100000">
                                          <p:val>
                                            <p:strVal val="ppt_x"/>
                                          </p:val>
                                        </p:tav>
                                      </p:tavLst>
                                    </p:anim>
                                    <p:anim calcmode="lin" valueType="num">
                                      <p:cBhvr additive="base">
                                        <p:cTn id="12" dur="500"/>
                                        <p:tgtEl>
                                          <p:spTgt spid="2050"/>
                                        </p:tgtEl>
                                        <p:attrNameLst>
                                          <p:attrName>ppt_y</p:attrName>
                                        </p:attrNameLst>
                                      </p:cBhvr>
                                      <p:tavLst>
                                        <p:tav tm="0">
                                          <p:val>
                                            <p:strVal val="ppt_y"/>
                                          </p:val>
                                        </p:tav>
                                        <p:tav tm="100000">
                                          <p:val>
                                            <p:strVal val="0-ppt_h/2"/>
                                          </p:val>
                                        </p:tav>
                                      </p:tavLst>
                                    </p:anim>
                                    <p:set>
                                      <p:cBhvr>
                                        <p:cTn id="13" dur="1" fill="hold">
                                          <p:stCondLst>
                                            <p:cond delay="499"/>
                                          </p:stCondLst>
                                        </p:cTn>
                                        <p:tgtEl>
                                          <p:spTgt spid="205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051">
                                            <p:txEl>
                                              <p:pRg st="0" end="0"/>
                                            </p:txEl>
                                          </p:spTgt>
                                        </p:tgtEl>
                                        <p:attrNameLst>
                                          <p:attrName>style.visibility</p:attrName>
                                        </p:attrNameLst>
                                      </p:cBhvr>
                                      <p:to>
                                        <p:strVal val="visible"/>
                                      </p:to>
                                    </p:set>
                                    <p:anim calcmode="lin" valueType="num">
                                      <p:cBhvr additive="base">
                                        <p:cTn id="18" dur="2000" fill="hold"/>
                                        <p:tgtEl>
                                          <p:spTgt spid="2051">
                                            <p:txEl>
                                              <p:pRg st="0" end="0"/>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20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051">
                                            <p:txEl>
                                              <p:pRg st="1" end="1"/>
                                            </p:txEl>
                                          </p:spTgt>
                                        </p:tgtEl>
                                        <p:attrNameLst>
                                          <p:attrName>style.visibility</p:attrName>
                                        </p:attrNameLst>
                                      </p:cBhvr>
                                      <p:to>
                                        <p:strVal val="visible"/>
                                      </p:to>
                                    </p:set>
                                    <p:anim calcmode="lin" valueType="num">
                                      <p:cBhvr additive="base">
                                        <p:cTn id="24" dur="2000" fill="hold"/>
                                        <p:tgtEl>
                                          <p:spTgt spid="2051">
                                            <p:txEl>
                                              <p:pRg st="1" end="1"/>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20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051">
                                            <p:txEl>
                                              <p:pRg st="2" end="2"/>
                                            </p:txEl>
                                          </p:spTgt>
                                        </p:tgtEl>
                                        <p:attrNameLst>
                                          <p:attrName>style.visibility</p:attrName>
                                        </p:attrNameLst>
                                      </p:cBhvr>
                                      <p:to>
                                        <p:strVal val="visible"/>
                                      </p:to>
                                    </p:set>
                                    <p:anim calcmode="lin" valueType="num">
                                      <p:cBhvr additive="base">
                                        <p:cTn id="30" dur="2000" fill="hold"/>
                                        <p:tgtEl>
                                          <p:spTgt spid="2051">
                                            <p:txEl>
                                              <p:pRg st="2" end="2"/>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20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xit" presetSubtype="1" fill="hold" nodeType="clickEffect">
                                  <p:stCondLst>
                                    <p:cond delay="0"/>
                                  </p:stCondLst>
                                  <p:childTnLst>
                                    <p:anim calcmode="lin" valueType="num">
                                      <p:cBhvr additive="base">
                                        <p:cTn id="35" dur="5000"/>
                                        <p:tgtEl>
                                          <p:spTgt spid="2051">
                                            <p:txEl>
                                              <p:pRg st="0" end="0"/>
                                            </p:txEl>
                                          </p:spTgt>
                                        </p:tgtEl>
                                        <p:attrNameLst>
                                          <p:attrName>ppt_x</p:attrName>
                                        </p:attrNameLst>
                                      </p:cBhvr>
                                      <p:tavLst>
                                        <p:tav tm="0">
                                          <p:val>
                                            <p:strVal val="ppt_x"/>
                                          </p:val>
                                        </p:tav>
                                        <p:tav tm="100000">
                                          <p:val>
                                            <p:strVal val="ppt_x"/>
                                          </p:val>
                                        </p:tav>
                                      </p:tavLst>
                                    </p:anim>
                                    <p:anim calcmode="lin" valueType="num">
                                      <p:cBhvr additive="base">
                                        <p:cTn id="36" dur="5000"/>
                                        <p:tgtEl>
                                          <p:spTgt spid="2051">
                                            <p:txEl>
                                              <p:pRg st="0" end="0"/>
                                            </p:txEl>
                                          </p:spTgt>
                                        </p:tgtEl>
                                        <p:attrNameLst>
                                          <p:attrName>ppt_y</p:attrName>
                                        </p:attrNameLst>
                                      </p:cBhvr>
                                      <p:tavLst>
                                        <p:tav tm="0">
                                          <p:val>
                                            <p:strVal val="ppt_y"/>
                                          </p:val>
                                        </p:tav>
                                        <p:tav tm="100000">
                                          <p:val>
                                            <p:strVal val="0-ppt_h/2"/>
                                          </p:val>
                                        </p:tav>
                                      </p:tavLst>
                                    </p:anim>
                                    <p:set>
                                      <p:cBhvr>
                                        <p:cTn id="37" dur="1" fill="hold">
                                          <p:stCondLst>
                                            <p:cond delay="4999"/>
                                          </p:stCondLst>
                                        </p:cTn>
                                        <p:tgtEl>
                                          <p:spTgt spid="2051">
                                            <p:txEl>
                                              <p:pRg st="0" end="0"/>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 presetClass="exit" presetSubtype="1" fill="hold" nodeType="clickEffect">
                                  <p:stCondLst>
                                    <p:cond delay="0"/>
                                  </p:stCondLst>
                                  <p:childTnLst>
                                    <p:anim calcmode="lin" valueType="num">
                                      <p:cBhvr additive="base">
                                        <p:cTn id="41" dur="5000"/>
                                        <p:tgtEl>
                                          <p:spTgt spid="2051">
                                            <p:txEl>
                                              <p:pRg st="1" end="1"/>
                                            </p:txEl>
                                          </p:spTgt>
                                        </p:tgtEl>
                                        <p:attrNameLst>
                                          <p:attrName>ppt_x</p:attrName>
                                        </p:attrNameLst>
                                      </p:cBhvr>
                                      <p:tavLst>
                                        <p:tav tm="0">
                                          <p:val>
                                            <p:strVal val="ppt_x"/>
                                          </p:val>
                                        </p:tav>
                                        <p:tav tm="100000">
                                          <p:val>
                                            <p:strVal val="ppt_x"/>
                                          </p:val>
                                        </p:tav>
                                      </p:tavLst>
                                    </p:anim>
                                    <p:anim calcmode="lin" valueType="num">
                                      <p:cBhvr additive="base">
                                        <p:cTn id="42" dur="5000"/>
                                        <p:tgtEl>
                                          <p:spTgt spid="2051">
                                            <p:txEl>
                                              <p:pRg st="1" end="1"/>
                                            </p:txEl>
                                          </p:spTgt>
                                        </p:tgtEl>
                                        <p:attrNameLst>
                                          <p:attrName>ppt_y</p:attrName>
                                        </p:attrNameLst>
                                      </p:cBhvr>
                                      <p:tavLst>
                                        <p:tav tm="0">
                                          <p:val>
                                            <p:strVal val="ppt_y"/>
                                          </p:val>
                                        </p:tav>
                                        <p:tav tm="100000">
                                          <p:val>
                                            <p:strVal val="0-ppt_h/2"/>
                                          </p:val>
                                        </p:tav>
                                      </p:tavLst>
                                    </p:anim>
                                    <p:set>
                                      <p:cBhvr>
                                        <p:cTn id="43" dur="1" fill="hold">
                                          <p:stCondLst>
                                            <p:cond delay="4999"/>
                                          </p:stCondLst>
                                        </p:cTn>
                                        <p:tgtEl>
                                          <p:spTgt spid="2051">
                                            <p:txEl>
                                              <p:pRg st="1" end="1"/>
                                            </p:txEl>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 presetClass="exit" presetSubtype="1" fill="hold" nodeType="clickEffect">
                                  <p:stCondLst>
                                    <p:cond delay="0"/>
                                  </p:stCondLst>
                                  <p:childTnLst>
                                    <p:anim calcmode="lin" valueType="num">
                                      <p:cBhvr additive="base">
                                        <p:cTn id="47" dur="5000"/>
                                        <p:tgtEl>
                                          <p:spTgt spid="2051">
                                            <p:txEl>
                                              <p:pRg st="2" end="2"/>
                                            </p:txEl>
                                          </p:spTgt>
                                        </p:tgtEl>
                                        <p:attrNameLst>
                                          <p:attrName>ppt_x</p:attrName>
                                        </p:attrNameLst>
                                      </p:cBhvr>
                                      <p:tavLst>
                                        <p:tav tm="0">
                                          <p:val>
                                            <p:strVal val="ppt_x"/>
                                          </p:val>
                                        </p:tav>
                                        <p:tav tm="100000">
                                          <p:val>
                                            <p:strVal val="ppt_x"/>
                                          </p:val>
                                        </p:tav>
                                      </p:tavLst>
                                    </p:anim>
                                    <p:anim calcmode="lin" valueType="num">
                                      <p:cBhvr additive="base">
                                        <p:cTn id="48" dur="5000"/>
                                        <p:tgtEl>
                                          <p:spTgt spid="2051">
                                            <p:txEl>
                                              <p:pRg st="2" end="2"/>
                                            </p:txEl>
                                          </p:spTgt>
                                        </p:tgtEl>
                                        <p:attrNameLst>
                                          <p:attrName>ppt_y</p:attrName>
                                        </p:attrNameLst>
                                      </p:cBhvr>
                                      <p:tavLst>
                                        <p:tav tm="0">
                                          <p:val>
                                            <p:strVal val="ppt_y"/>
                                          </p:val>
                                        </p:tav>
                                        <p:tav tm="100000">
                                          <p:val>
                                            <p:strVal val="0-ppt_h/2"/>
                                          </p:val>
                                        </p:tav>
                                      </p:tavLst>
                                    </p:anim>
                                    <p:set>
                                      <p:cBhvr>
                                        <p:cTn id="49" dur="1" fill="hold">
                                          <p:stCondLst>
                                            <p:cond delay="4999"/>
                                          </p:stCondLst>
                                        </p:cTn>
                                        <p:tgtEl>
                                          <p:spTgt spid="2051">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7470648" cy="1143000"/>
          </a:xfrm>
        </p:spPr>
        <p:txBody>
          <a:bodyPr/>
          <a:lstStyle/>
          <a:p>
            <a:r>
              <a:rPr lang="el-GR" b="1" i="1" dirty="0" smtClean="0"/>
              <a:t>Οι επιπτώσεις στην Ιαπωνία </a:t>
            </a:r>
            <a:endParaRPr lang="el-GR" dirty="0"/>
          </a:p>
        </p:txBody>
      </p:sp>
      <p:sp>
        <p:nvSpPr>
          <p:cNvPr id="18433" name="Rectangle 1"/>
          <p:cNvSpPr>
            <a:spLocks noChangeArrowheads="1"/>
          </p:cNvSpPr>
          <p:nvPr/>
        </p:nvSpPr>
        <p:spPr bwMode="auto">
          <a:xfrm>
            <a:off x="0" y="1300118"/>
            <a:ext cx="9144000"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2800" b="0" i="0" u="none" strike="noStrike" cap="none" normalizeH="0" baseline="0" dirty="0" smtClean="0">
                <a:ln>
                  <a:noFill/>
                </a:ln>
                <a:effectLst/>
                <a:latin typeface="Arial" pitchFamily="34" charset="0"/>
                <a:ea typeface="Times New Roman" pitchFamily="18" charset="0"/>
                <a:cs typeface="Arial" pitchFamily="34" charset="0"/>
              </a:rPr>
              <a:t>130.000 περίπου άνθρωποι βρήκαν ακαριαίο θάνατο. </a:t>
            </a:r>
          </a:p>
          <a:p>
            <a:pPr marL="0" marR="0" lvl="0" indent="0" algn="l" defTabSz="914400" rtl="0" eaLnBrk="1" fontAlgn="base" latinLnBrk="0" hangingPunct="1">
              <a:lnSpc>
                <a:spcPct val="100000"/>
              </a:lnSpc>
              <a:spcBef>
                <a:spcPct val="0"/>
              </a:spcBef>
              <a:spcAft>
                <a:spcPct val="0"/>
              </a:spcAft>
              <a:buClrTx/>
              <a:buSzTx/>
              <a:tabLst/>
            </a:pPr>
            <a:r>
              <a:rPr kumimoji="0" lang="el-GR" sz="2800" b="0" i="0" u="none" strike="noStrike" cap="none" normalizeH="0" baseline="0" dirty="0" smtClean="0">
                <a:ln>
                  <a:noFill/>
                </a:ln>
                <a:effectLst/>
                <a:latin typeface="Arial" pitchFamily="34" charset="0"/>
                <a:ea typeface="Times New Roman" pitchFamily="18" charset="0"/>
                <a:cs typeface="Arial" pitchFamily="34" charset="0"/>
              </a:rPr>
              <a:t>Η Χιροσίμα, τότε είχε 360.000 κατοίκους και ήταν από τις ομορφότερες πόλεις της Ιαπωνίας.</a:t>
            </a:r>
          </a:p>
          <a:p>
            <a:pPr marL="0" marR="0" lvl="0" indent="0" algn="l" defTabSz="914400" rtl="0" eaLnBrk="1" fontAlgn="base" latinLnBrk="0" hangingPunct="1">
              <a:lnSpc>
                <a:spcPct val="100000"/>
              </a:lnSpc>
              <a:spcBef>
                <a:spcPct val="0"/>
              </a:spcBef>
              <a:spcAft>
                <a:spcPct val="0"/>
              </a:spcAft>
              <a:buClrTx/>
              <a:buSzTx/>
              <a:tabLst/>
            </a:pPr>
            <a:endParaRPr kumimoji="0" lang="el-GR" sz="12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el-GR" sz="2800" u="sng" dirty="0" smtClean="0">
                <a:latin typeface="Arial" pitchFamily="34" charset="0"/>
                <a:ea typeface="Times New Roman" pitchFamily="18" charset="0"/>
                <a:cs typeface="Arial" pitchFamily="34" charset="0"/>
              </a:rPr>
              <a:t>Α</a:t>
            </a:r>
            <a:r>
              <a:rPr kumimoji="0" lang="el-GR" sz="2800" b="0" i="0" u="sng" strike="noStrike" cap="none" normalizeH="0" baseline="0" dirty="0" smtClean="0">
                <a:ln>
                  <a:noFill/>
                </a:ln>
                <a:effectLst/>
                <a:latin typeface="Arial" pitchFamily="34" charset="0"/>
                <a:ea typeface="Times New Roman" pitchFamily="18" charset="0"/>
                <a:cs typeface="Arial" pitchFamily="34" charset="0"/>
              </a:rPr>
              <a:t>πό το 1945 ως το 1951 </a:t>
            </a:r>
            <a:r>
              <a:rPr kumimoji="0" lang="el-GR" sz="2800" b="0" i="0" u="sng" strike="noStrike" cap="none" normalizeH="0" dirty="0" smtClean="0">
                <a:ln>
                  <a:noFill/>
                </a:ln>
                <a:effectLst/>
                <a:latin typeface="Arial" pitchFamily="34" charset="0"/>
                <a:ea typeface="Times New Roman" pitchFamily="18" charset="0"/>
                <a:cs typeface="Arial" pitchFamily="34" charset="0"/>
              </a:rPr>
              <a:t> </a:t>
            </a:r>
            <a:r>
              <a:rPr kumimoji="0" lang="el-GR" sz="2800" b="0" i="0" u="sng" strike="noStrike" cap="none" normalizeH="0" baseline="0" dirty="0" smtClean="0">
                <a:ln>
                  <a:noFill/>
                </a:ln>
                <a:effectLst/>
                <a:latin typeface="Arial" pitchFamily="34" charset="0"/>
                <a:ea typeface="Times New Roman" pitchFamily="18" charset="0"/>
                <a:cs typeface="Arial" pitchFamily="34" charset="0"/>
              </a:rPr>
              <a:t>70.000 θάνατοι αποδόθηκαν στη επίδραση της βόμβας, η οποία προκάλεσε </a:t>
            </a:r>
            <a:r>
              <a:rPr kumimoji="0" lang="el-GR" sz="2800" b="1" i="1" u="sng" strike="noStrike" cap="none" normalizeH="0" baseline="0" dirty="0" smtClean="0">
                <a:ln>
                  <a:noFill/>
                </a:ln>
                <a:effectLst/>
                <a:latin typeface="Arial" pitchFamily="34" charset="0"/>
                <a:ea typeface="Times New Roman" pitchFamily="18" charset="0"/>
                <a:cs typeface="Arial" pitchFamily="34" charset="0"/>
              </a:rPr>
              <a:t>λευχαιμία , λέμφωμα, καρκίνο των πνευμόνων </a:t>
            </a:r>
            <a:r>
              <a:rPr kumimoji="0" lang="el-GR" sz="2800" b="0" i="0" u="sng" strike="noStrike" cap="none" normalizeH="0" baseline="0" dirty="0" smtClean="0">
                <a:ln>
                  <a:noFill/>
                </a:ln>
                <a:effectLst/>
                <a:latin typeface="Arial" pitchFamily="34" charset="0"/>
                <a:ea typeface="Times New Roman" pitchFamily="18" charset="0"/>
                <a:cs typeface="Arial" pitchFamily="34" charset="0"/>
              </a:rPr>
              <a:t>και άλλα είδη καρκίνου.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l-GR" sz="1200" b="0" i="0" u="sng" strike="noStrike" cap="none" normalizeH="0" baseline="0" dirty="0" smtClean="0">
              <a:ln>
                <a:noFill/>
              </a:ln>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el-GR" sz="2800" dirty="0" smtClean="0">
                <a:latin typeface="Arial" pitchFamily="34" charset="0"/>
                <a:ea typeface="Times New Roman" pitchFamily="18" charset="0"/>
                <a:cs typeface="Arial" pitchFamily="34" charset="0"/>
              </a:rPr>
              <a:t> Ο</a:t>
            </a:r>
            <a:r>
              <a:rPr kumimoji="0" lang="el-GR" sz="2800" b="0" i="0" u="none" strike="noStrike" cap="none" normalizeH="0" baseline="0" dirty="0" smtClean="0">
                <a:ln>
                  <a:noFill/>
                </a:ln>
                <a:effectLst/>
                <a:latin typeface="Arial" pitchFamily="34" charset="0"/>
                <a:ea typeface="Times New Roman" pitchFamily="18" charset="0"/>
                <a:cs typeface="Arial" pitchFamily="34" charset="0"/>
              </a:rPr>
              <a:t>ι επιπτώσεις της πυρηνικής ακτινοβολίας, ποικίλουν ανάλογα με τη δοσολογία.</a:t>
            </a: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dissolve/>
    <p:sndAc>
      <p:stSnd>
        <p:snd r:embed="rId2" name="bomb.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4" cstate="print">
            <a:alphaModFix/>
            <a:lum/>
          </a:blip>
          <a:srcRect/>
          <a:stretch>
            <a:fillRect/>
          </a:stretch>
        </p:blipFill>
        <p:spPr>
          <a:xfrm>
            <a:off x="0" y="0"/>
            <a:ext cx="4067640" cy="3742920"/>
          </a:xfrm>
          <a:prstGeom prst="rect">
            <a:avLst/>
          </a:prstGeom>
          <a:noFill/>
          <a:ln>
            <a:noFill/>
          </a:ln>
        </p:spPr>
      </p:pic>
      <p:pic>
        <p:nvPicPr>
          <p:cNvPr id="3" name="Picture 4"/>
          <p:cNvPicPr>
            <a:picLocks noChangeAspect="1"/>
          </p:cNvPicPr>
          <p:nvPr/>
        </p:nvPicPr>
        <p:blipFill>
          <a:blip r:embed="rId5" cstate="print">
            <a:alphaModFix/>
            <a:lum/>
          </a:blip>
          <a:srcRect/>
          <a:stretch>
            <a:fillRect/>
          </a:stretch>
        </p:blipFill>
        <p:spPr>
          <a:xfrm>
            <a:off x="4099680" y="0"/>
            <a:ext cx="5043960" cy="3788639"/>
          </a:xfrm>
          <a:prstGeom prst="rect">
            <a:avLst/>
          </a:prstGeom>
          <a:noFill/>
          <a:ln>
            <a:noFill/>
          </a:ln>
        </p:spPr>
      </p:pic>
      <p:pic>
        <p:nvPicPr>
          <p:cNvPr id="4" name="Picture 4"/>
          <p:cNvPicPr>
            <a:picLocks noChangeAspect="1"/>
          </p:cNvPicPr>
          <p:nvPr/>
        </p:nvPicPr>
        <p:blipFill>
          <a:blip r:embed="rId6" cstate="print">
            <a:alphaModFix/>
            <a:lum/>
          </a:blip>
          <a:srcRect/>
          <a:stretch>
            <a:fillRect/>
          </a:stretch>
        </p:blipFill>
        <p:spPr>
          <a:xfrm>
            <a:off x="0" y="3803760"/>
            <a:ext cx="4139640" cy="3060720"/>
          </a:xfrm>
          <a:prstGeom prst="rect">
            <a:avLst/>
          </a:prstGeom>
          <a:noFill/>
          <a:ln>
            <a:noFill/>
          </a:ln>
        </p:spPr>
      </p:pic>
      <p:pic>
        <p:nvPicPr>
          <p:cNvPr id="5" name="Picture 6"/>
          <p:cNvPicPr>
            <a:picLocks noChangeAspect="1"/>
          </p:cNvPicPr>
          <p:nvPr/>
        </p:nvPicPr>
        <p:blipFill>
          <a:blip r:embed="rId7" cstate="print">
            <a:alphaModFix/>
            <a:lum/>
          </a:blip>
          <a:srcRect/>
          <a:stretch>
            <a:fillRect/>
          </a:stretch>
        </p:blipFill>
        <p:spPr>
          <a:xfrm>
            <a:off x="4212000" y="3861000"/>
            <a:ext cx="4931640" cy="2996640"/>
          </a:xfrm>
          <a:prstGeom prst="rect">
            <a:avLst/>
          </a:prstGeom>
          <a:noFill/>
          <a:ln>
            <a:noFill/>
          </a:ln>
        </p:spPr>
      </p:pic>
    </p:spTree>
  </p:cSld>
  <p:clrMapOvr>
    <a:masterClrMapping/>
  </p:clrMapOvr>
  <p:transition spd="slow">
    <p:dissolve/>
    <p:sndAc>
      <p:stSnd>
        <p:snd r:embed="rId3" name="bomb.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lollitop.magicgate.eu/media/LollitopMagicgate_012/lollitop_10_hirosima2010_39483_atomic_bomb_injury.jpg"/>
          <p:cNvPicPr>
            <a:picLocks noChangeAspect="1" noChangeArrowheads="1"/>
          </p:cNvPicPr>
          <p:nvPr/>
        </p:nvPicPr>
        <p:blipFill>
          <a:blip r:embed="rId3" cstate="print"/>
          <a:srcRect/>
          <a:stretch>
            <a:fillRect/>
          </a:stretch>
        </p:blipFill>
        <p:spPr bwMode="auto">
          <a:xfrm>
            <a:off x="5292080" y="0"/>
            <a:ext cx="3851920" cy="6858000"/>
          </a:xfrm>
          <a:prstGeom prst="rect">
            <a:avLst/>
          </a:prstGeom>
          <a:noFill/>
        </p:spPr>
      </p:pic>
      <p:pic>
        <p:nvPicPr>
          <p:cNvPr id="3" name="Picture 2" descr="[article-1165768-0155A344000004B0-783_468x321.jpg]"/>
          <p:cNvPicPr>
            <a:picLocks noChangeAspect="1" noChangeArrowheads="1"/>
          </p:cNvPicPr>
          <p:nvPr/>
        </p:nvPicPr>
        <p:blipFill>
          <a:blip r:embed="rId4" cstate="print"/>
          <a:srcRect b="49315"/>
          <a:stretch>
            <a:fillRect/>
          </a:stretch>
        </p:blipFill>
        <p:spPr bwMode="auto">
          <a:xfrm>
            <a:off x="0" y="0"/>
            <a:ext cx="5292080" cy="4725144"/>
          </a:xfrm>
          <a:prstGeom prst="rect">
            <a:avLst/>
          </a:prstGeom>
          <a:noFill/>
          <a:ln w="9525">
            <a:solidFill>
              <a:schemeClr val="bg1"/>
            </a:solidFill>
          </a:ln>
        </p:spPr>
      </p:pic>
    </p:spTree>
  </p:cSld>
  <p:clrMapOvr>
    <a:masterClrMapping/>
  </p:clrMapOvr>
  <p:transition spd="slow">
    <p:dissolve/>
    <p:sndAc>
      <p:stSnd>
        <p:snd r:embed="rId2" name="bomb.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320"/>
            <a:ext cx="7470648" cy="778416"/>
          </a:xfrm>
        </p:spPr>
        <p:txBody>
          <a:bodyPr>
            <a:normAutofit fontScale="90000"/>
          </a:bodyPr>
          <a:lstStyle/>
          <a:p>
            <a:r>
              <a:rPr lang="el-GR" b="1" dirty="0" smtClean="0"/>
              <a:t>Οι επιπτώσεις στον άνθρωπο</a:t>
            </a:r>
            <a:r>
              <a:rPr lang="el-GR" dirty="0" smtClean="0"/>
              <a:t/>
            </a:r>
            <a:br>
              <a:rPr lang="el-GR" dirty="0" smtClean="0"/>
            </a:br>
            <a:endParaRPr lang="el-GR" dirty="0"/>
          </a:p>
        </p:txBody>
      </p:sp>
      <p:sp>
        <p:nvSpPr>
          <p:cNvPr id="6" name="5 - Επεξήγηση με στρογγυλεμένο παραλληλόγραμμο"/>
          <p:cNvSpPr/>
          <p:nvPr/>
        </p:nvSpPr>
        <p:spPr>
          <a:xfrm>
            <a:off x="0" y="764704"/>
            <a:ext cx="9144000" cy="4235932"/>
          </a:xfrm>
          <a:prstGeom prst="wedgeRoundRectCallout">
            <a:avLst>
              <a:gd name="adj1" fmla="val 11894"/>
              <a:gd name="adj2" fmla="val 6275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6 - Ορθογώνιο"/>
          <p:cNvSpPr/>
          <p:nvPr/>
        </p:nvSpPr>
        <p:spPr>
          <a:xfrm>
            <a:off x="323528" y="908720"/>
            <a:ext cx="8820472" cy="4431983"/>
          </a:xfrm>
          <a:prstGeom prst="rect">
            <a:avLst/>
          </a:prstGeom>
        </p:spPr>
        <p:txBody>
          <a:bodyPr wrap="square">
            <a:spAutoFit/>
          </a:bodyPr>
          <a:lstStyle/>
          <a:p>
            <a:r>
              <a:rPr lang="el-GR" sz="2400" dirty="0" smtClean="0"/>
              <a:t>Ο καθηγητής Πατρίκ Γκουρμελόν:</a:t>
            </a:r>
          </a:p>
          <a:p>
            <a:pPr>
              <a:buFont typeface="Arial" pitchFamily="34" charset="0"/>
              <a:buChar char="•"/>
            </a:pPr>
            <a:r>
              <a:rPr lang="el-GR" sz="2400" dirty="0" smtClean="0"/>
              <a:t>Λόγω των ραδιενεργων παράγωγων, υπάρχει  κίνδυνος  ανάπτυξης </a:t>
            </a:r>
            <a:r>
              <a:rPr lang="el-GR" sz="2400" dirty="0"/>
              <a:t>καρκίνου </a:t>
            </a:r>
            <a:r>
              <a:rPr lang="el-GR" sz="2400" dirty="0" smtClean="0"/>
              <a:t>ανάλογα με </a:t>
            </a:r>
            <a:r>
              <a:rPr lang="el-GR" sz="2400" dirty="0"/>
              <a:t>τη δόση που </a:t>
            </a:r>
            <a:r>
              <a:rPr lang="el-GR" sz="2400" dirty="0" smtClean="0"/>
              <a:t>λαμβάνει .</a:t>
            </a:r>
          </a:p>
          <a:p>
            <a:pPr>
              <a:buFont typeface="Arial" pitchFamily="34" charset="0"/>
              <a:buChar char="•"/>
            </a:pPr>
            <a:r>
              <a:rPr lang="el-GR" sz="2400" dirty="0" smtClean="0"/>
              <a:t>Πρέπει  να  διανεμηθούν ταμπλέτες </a:t>
            </a:r>
            <a:r>
              <a:rPr lang="el-GR" sz="2400" dirty="0"/>
              <a:t>ιωδίου </a:t>
            </a:r>
            <a:r>
              <a:rPr lang="el-GR" sz="2400" dirty="0" smtClean="0"/>
              <a:t>με σκοπό την </a:t>
            </a:r>
            <a:r>
              <a:rPr lang="el-GR" sz="2400" dirty="0"/>
              <a:t>αποτροπή </a:t>
            </a:r>
            <a:r>
              <a:rPr lang="el-GR" sz="2400" dirty="0" smtClean="0"/>
              <a:t>καρκίνου </a:t>
            </a:r>
            <a:r>
              <a:rPr lang="el-GR" sz="2400" dirty="0"/>
              <a:t>του </a:t>
            </a:r>
            <a:r>
              <a:rPr lang="el-GR" sz="2400" dirty="0" smtClean="0"/>
              <a:t>θυρεοειδούς.</a:t>
            </a:r>
            <a:endParaRPr lang="el-GR" sz="2400" dirty="0"/>
          </a:p>
          <a:p>
            <a:pPr>
              <a:buFont typeface="Arial" pitchFamily="34" charset="0"/>
              <a:buChar char="•"/>
            </a:pPr>
            <a:endParaRPr lang="el-GR" sz="2400" dirty="0" smtClean="0"/>
          </a:p>
          <a:p>
            <a:r>
              <a:rPr lang="el-GR" sz="2400" dirty="0" smtClean="0"/>
              <a:t>Η καθηγήτρια Ανιές Μπουζίν αιματολόγος του IRSN:</a:t>
            </a:r>
          </a:p>
          <a:p>
            <a:pPr>
              <a:buFont typeface="Arial" pitchFamily="34" charset="0"/>
              <a:buChar char="•"/>
            </a:pPr>
            <a:r>
              <a:rPr lang="el-GR" sz="2400" dirty="0" smtClean="0"/>
              <a:t> Για να αποβληθεί το εισπνεόμενο καίσιο , </a:t>
            </a:r>
            <a:r>
              <a:rPr lang="el-GR" sz="2400" dirty="0"/>
              <a:t>ο οργανισμός κάνει περίπου δύο </a:t>
            </a:r>
            <a:r>
              <a:rPr lang="el-GR" sz="2400" dirty="0" smtClean="0"/>
              <a:t>χρόνια, αλλά μένει για καιρό στο περιβάλλον.</a:t>
            </a:r>
            <a:r>
              <a:rPr lang="el-GR" sz="2400" dirty="0"/>
              <a:t> </a:t>
            </a:r>
            <a:endParaRPr lang="el-GR" sz="2400" dirty="0" smtClean="0"/>
          </a:p>
          <a:p>
            <a:pPr>
              <a:buFont typeface="Arial" pitchFamily="34" charset="0"/>
              <a:buChar char="•"/>
            </a:pPr>
            <a:r>
              <a:rPr lang="el-GR" sz="2400" dirty="0" smtClean="0"/>
              <a:t> Υπάρχουν </a:t>
            </a:r>
            <a:r>
              <a:rPr lang="el-GR" sz="2400" dirty="0"/>
              <a:t>επιπτώσεις τόσο περιβαλλοντικές όσο και για την υγεία των ανθρώπων που ζουν γύρω από </a:t>
            </a:r>
            <a:r>
              <a:rPr lang="el-GR" sz="2400" dirty="0" smtClean="0"/>
              <a:t>την πόλη.</a:t>
            </a:r>
            <a:endParaRPr lang="el-GR" sz="2400" dirty="0"/>
          </a:p>
          <a:p>
            <a:endParaRPr lang="el-GR" dirty="0"/>
          </a:p>
        </p:txBody>
      </p:sp>
    </p:spTree>
  </p:cSld>
  <p:clrMapOvr>
    <a:masterClrMapping/>
  </p:clrMapOvr>
  <p:transition spd="slow">
    <p:dissolve/>
    <p:sndAc>
      <p:stSnd>
        <p:snd r:embed="rId2" name="bomb.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4.bp.blogspot.com/-011Z6cATGRI/UVEUvAO0vXI/AAAAAAAADTw/3KbHqy1A0s8/s1600/bomba+at%25C3%25B3mica.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ransition spd="slow">
    <p:dissolve/>
    <p:sndAc>
      <p:stSnd>
        <p:snd r:embed="rId2" name="bomb.wav"/>
      </p:stSnd>
    </p:sndAc>
  </p:transition>
  <p:timing>
    <p:tnLst>
      <p:par>
        <p:cTn id="1" dur="indefinite" restart="never" nodeType="tmRoot"/>
      </p:par>
    </p:tnLst>
  </p:timing>
</p:sld>
</file>

<file path=ppt/theme/theme1.xml><?xml version="1.0" encoding="utf-8"?>
<a:theme xmlns:a="http://schemas.openxmlformats.org/drawingml/2006/main" name="Τεχνικό">
  <a:themeElements>
    <a:clrScheme name="Τεχνικό">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Τεχνικό">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Τεχνικό">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369</TotalTime>
  <Words>662</Words>
  <Application>Microsoft Office PowerPoint</Application>
  <PresentationFormat>Προβολή στην οθόνη (4:3)</PresentationFormat>
  <Paragraphs>62</Paragraphs>
  <Slides>15</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Τεχνικό</vt:lpstr>
      <vt:lpstr>ΟΙ ΕΠΙΠΤΩΣΕΙΣ ΤΗΣ ΑΤΟΜΙΚΗΣ ΒΟΜΒΑΣ ΣΤΟΝ          ΑΝΘΡΩΠΟ ΚΑΙ ΣΤΟ ΠΕΡΙΒΑΛΛΟΝ</vt:lpstr>
      <vt:lpstr>Διαφάνεια 2</vt:lpstr>
      <vt:lpstr>ΣΤΟΧΟΣ </vt:lpstr>
      <vt:lpstr>Διαφάνεια 4</vt:lpstr>
      <vt:lpstr>Οι επιπτώσεις στην Ιαπωνία </vt:lpstr>
      <vt:lpstr>Διαφάνεια 6</vt:lpstr>
      <vt:lpstr>Διαφάνεια 7</vt:lpstr>
      <vt:lpstr>Οι επιπτώσεις στον άνθρωπο </vt:lpstr>
      <vt:lpstr>Διαφάνεια 9</vt:lpstr>
      <vt:lpstr>Συνέπειες στο περιβάλλον</vt:lpstr>
      <vt:lpstr>Διαφάνεια 11</vt:lpstr>
      <vt:lpstr>Συνέπειες στη σημερινή κοινωνία</vt:lpstr>
      <vt:lpstr>Διαφάνεια 13</vt:lpstr>
      <vt:lpstr>Βιβλιογραφία</vt:lpstr>
      <vt:lpstr>ΣΑΣ ΕΥΧΑΡΙΣΤΟΥΜΕ ΓΙΑ ΤΟΝ ΧΡΟΝΟ ΣΑΣ</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 ΕΠΙΠΤΩΣΕΙΣ ΤΗΣ ΑΤΟΜΙΚΗΣ ΒΟΜΒΑΣ ΣΤΟΝ          ΑΝΘΡΩΠΟ ΚΑΙ ΣΤΟ ΠΕΡΙΒΑΛΛΟΝ</dc:title>
  <dc:creator>Γ-Κ-Χ-Κ</dc:creator>
  <cp:lastModifiedBy>2ο Λυκειο Πειραια</cp:lastModifiedBy>
  <cp:revision>43</cp:revision>
  <dcterms:created xsi:type="dcterms:W3CDTF">2015-12-14T20:03:43Z</dcterms:created>
  <dcterms:modified xsi:type="dcterms:W3CDTF">2016-05-13T07:37:51Z</dcterms:modified>
</cp:coreProperties>
</file>