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80" r:id="rId3"/>
    <p:sldId id="281" r:id="rId4"/>
    <p:sldId id="276" r:id="rId5"/>
    <p:sldId id="257" r:id="rId6"/>
    <p:sldId id="258" r:id="rId7"/>
    <p:sldId id="259" r:id="rId8"/>
    <p:sldId id="261" r:id="rId9"/>
    <p:sldId id="262" r:id="rId10"/>
    <p:sldId id="277" r:id="rId11"/>
    <p:sldId id="263" r:id="rId12"/>
    <p:sldId id="264" r:id="rId13"/>
    <p:sldId id="265" r:id="rId14"/>
    <p:sldId id="266" r:id="rId15"/>
    <p:sldId id="278" r:id="rId16"/>
    <p:sldId id="267" r:id="rId17"/>
    <p:sldId id="268" r:id="rId18"/>
    <p:sldId id="269" r:id="rId19"/>
    <p:sldId id="270" r:id="rId20"/>
    <p:sldId id="271" r:id="rId21"/>
    <p:sldId id="279" r:id="rId22"/>
    <p:sldId id="272" r:id="rId23"/>
    <p:sldId id="273" r:id="rId24"/>
    <p:sldId id="274" r:id="rId25"/>
    <p:sldId id="275" r:id="rId26"/>
    <p:sldId id="282" r:id="rId27"/>
  </p:sldIdLst>
  <p:sldSz cx="9144000" cy="6858000" type="screen4x3"/>
  <p:notesSz cx="6858000" cy="100520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st3\Desktop\&#927;&#924;&#913;&#916;&#913;3.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st8\&#917;&#960;&#953;&#966;&#940;&#957;&#949;&#953;&#945;%20&#949;&#961;&#947;&#945;&#963;&#943;&#945;&#962;\&#927;&#924;&#913;&#916;&#913;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st8\&#917;&#960;&#953;&#966;&#940;&#957;&#949;&#953;&#945;%20&#949;&#961;&#947;&#945;&#963;&#943;&#945;&#962;\&#927;&#924;&#913;&#916;&#913;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st8\&#917;&#960;&#953;&#966;&#940;&#957;&#949;&#953;&#945;%20&#949;&#961;&#947;&#945;&#963;&#943;&#945;&#962;\&#927;&#924;&#913;&#916;&#913;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st8\&#917;&#960;&#953;&#966;&#940;&#957;&#949;&#953;&#945;%20&#949;&#961;&#947;&#945;&#963;&#943;&#945;&#962;\&#927;&#924;&#913;&#916;&#913;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st8\&#917;&#960;&#953;&#966;&#940;&#957;&#949;&#953;&#945;%20&#949;&#961;&#947;&#945;&#963;&#943;&#945;&#962;\&#927;&#924;&#913;&#916;&#913;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st10\Desktop\&#927;&#924;&#913;&#916;&#913;4.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st10\Desktop\&#927;&#924;&#913;&#916;&#913;4.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st10\Desktop\&#927;&#924;&#913;&#916;&#913;4.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Documents%20and%20Settings\st10\Desktop\&#927;&#924;&#913;&#916;&#913;4.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st6\Desktop\&#927;&#924;&#913;&#916;&#913;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st6\Desktop\&#927;&#924;&#913;&#916;&#913;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st3\Desktop\&#927;&#924;&#913;&#916;&#913;3.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st3\Desktop\&#927;&#924;&#913;&#916;&#913;3.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st3\Desktop\&#927;&#924;&#913;&#916;&#913;3.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st3\Desktop\&#927;&#924;&#913;&#916;&#913;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autoTitleDeleted val="1"/>
    <c:view3D>
      <c:rotX val="30"/>
      <c:perspective val="30"/>
    </c:view3D>
    <c:plotArea>
      <c:layout>
        <c:manualLayout>
          <c:layoutTarget val="inner"/>
          <c:xMode val="edge"/>
          <c:yMode val="edge"/>
          <c:x val="0"/>
          <c:y val="1.5248685651347019E-2"/>
          <c:w val="0.63939157023458204"/>
          <c:h val="0.94408815261172763"/>
        </c:manualLayout>
      </c:layout>
      <c:pie3DChart>
        <c:varyColors val="1"/>
        <c:ser>
          <c:idx val="0"/>
          <c:order val="0"/>
          <c:tx>
            <c:strRef>
              <c:f>Φύλλο1!$B$1</c:f>
              <c:strCache>
                <c:ptCount val="1"/>
                <c:pt idx="0">
                  <c:v>Πωλήσεις</c:v>
                </c:pt>
              </c:strCache>
            </c:strRef>
          </c:tx>
          <c:explosion val="3"/>
          <c:dPt>
            <c:idx val="0"/>
            <c:explosion val="0"/>
          </c:dPt>
          <c:dPt>
            <c:idx val="1"/>
            <c:explosion val="10"/>
          </c:dPt>
          <c:dPt>
            <c:idx val="2"/>
            <c:explosion val="9"/>
          </c:dPt>
          <c:dPt>
            <c:idx val="3"/>
            <c:explosion val="13"/>
          </c:dPt>
          <c:dPt>
            <c:idx val="4"/>
            <c:explosion val="12"/>
          </c:dPt>
          <c:cat>
            <c:strRef>
              <c:f>Φύλλο1!$A$2:$A$6</c:f>
              <c:strCache>
                <c:ptCount val="5"/>
                <c:pt idx="0">
                  <c:v>Είναι απαραίτητη</c:v>
                </c:pt>
                <c:pt idx="1">
                  <c:v>Είναι μάλλον απαραίτητη</c:v>
                </c:pt>
                <c:pt idx="2">
                  <c:v>Μάλλον δεν είναι απαραίτητη</c:v>
                </c:pt>
                <c:pt idx="3">
                  <c:v>Δεν είναι απαραίτητη</c:v>
                </c:pt>
                <c:pt idx="4">
                  <c:v>Δεν ξέρω / Δεν απαντώ</c:v>
                </c:pt>
              </c:strCache>
            </c:strRef>
          </c:cat>
          <c:val>
            <c:numRef>
              <c:f>Φύλλο1!$B$2:$B$6</c:f>
              <c:numCache>
                <c:formatCode>General</c:formatCode>
                <c:ptCount val="5"/>
                <c:pt idx="0">
                  <c:v>69</c:v>
                </c:pt>
                <c:pt idx="1">
                  <c:v>51</c:v>
                </c:pt>
                <c:pt idx="2">
                  <c:v>12</c:v>
                </c:pt>
                <c:pt idx="3">
                  <c:v>10</c:v>
                </c:pt>
                <c:pt idx="4">
                  <c:v>17</c:v>
                </c:pt>
              </c:numCache>
            </c:numRef>
          </c:val>
        </c:ser>
      </c:pie3DChart>
    </c:plotArea>
    <c:legend>
      <c:legendPos val="r"/>
      <c:legendEntry>
        <c:idx val="0"/>
        <c:txPr>
          <a:bodyPr/>
          <a:lstStyle/>
          <a:p>
            <a:pPr>
              <a:defRPr sz="2400"/>
            </a:pPr>
            <a:endParaRPr lang="el-GR"/>
          </a:p>
        </c:txPr>
      </c:legendEntry>
      <c:legendEntry>
        <c:idx val="1"/>
        <c:txPr>
          <a:bodyPr/>
          <a:lstStyle/>
          <a:p>
            <a:pPr>
              <a:defRPr sz="2400"/>
            </a:pPr>
            <a:endParaRPr lang="el-GR"/>
          </a:p>
        </c:txPr>
      </c:legendEntry>
      <c:legendEntry>
        <c:idx val="2"/>
        <c:txPr>
          <a:bodyPr/>
          <a:lstStyle/>
          <a:p>
            <a:pPr>
              <a:defRPr sz="2400"/>
            </a:pPr>
            <a:endParaRPr lang="el-GR"/>
          </a:p>
        </c:txPr>
      </c:legendEntry>
      <c:legendEntry>
        <c:idx val="3"/>
        <c:txPr>
          <a:bodyPr/>
          <a:lstStyle/>
          <a:p>
            <a:pPr>
              <a:defRPr sz="2400"/>
            </a:pPr>
            <a:endParaRPr lang="el-GR"/>
          </a:p>
        </c:txPr>
      </c:legendEntry>
      <c:legendEntry>
        <c:idx val="4"/>
        <c:txPr>
          <a:bodyPr/>
          <a:lstStyle/>
          <a:p>
            <a:pPr>
              <a:defRPr sz="2400"/>
            </a:pPr>
            <a:endParaRPr lang="el-GR"/>
          </a:p>
        </c:txPr>
      </c:legendEntry>
      <c:layout>
        <c:manualLayout>
          <c:xMode val="edge"/>
          <c:yMode val="edge"/>
          <c:x val="0.60272985778761534"/>
          <c:y val="0.11426928778632314"/>
          <c:w val="0.38799923010063198"/>
          <c:h val="0.77908576725302814"/>
        </c:manualLayout>
      </c:layout>
    </c:legend>
    <c:plotVisOnly val="1"/>
  </c:chart>
  <c:txPr>
    <a:bodyPr/>
    <a:lstStyle/>
    <a:p>
      <a:pPr>
        <a:defRPr sz="1800"/>
      </a:pPr>
      <a:endParaRPr lang="el-G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l-GR"/>
  <c:chart>
    <c:view3D>
      <c:rAngAx val="1"/>
    </c:view3D>
    <c:plotArea>
      <c:layout/>
      <c:bar3DChart>
        <c:barDir val="col"/>
        <c:grouping val="clustered"/>
        <c:ser>
          <c:idx val="0"/>
          <c:order val="0"/>
          <c:cat>
            <c:strRef>
              <c:f>Φύλλο1!$L$4:$N$4</c:f>
              <c:strCache>
                <c:ptCount val="3"/>
                <c:pt idx="0">
                  <c:v>λογική</c:v>
                </c:pt>
                <c:pt idx="1">
                  <c:v>υπερβολική</c:v>
                </c:pt>
                <c:pt idx="2">
                  <c:v>λανθασμένη</c:v>
                </c:pt>
              </c:strCache>
            </c:strRef>
          </c:cat>
          <c:val>
            <c:numRef>
              <c:f>Φύλλο1!$L$5:$N$5</c:f>
              <c:numCache>
                <c:formatCode>General</c:formatCode>
                <c:ptCount val="3"/>
                <c:pt idx="0">
                  <c:v>98</c:v>
                </c:pt>
                <c:pt idx="1">
                  <c:v>25</c:v>
                </c:pt>
                <c:pt idx="2">
                  <c:v>18</c:v>
                </c:pt>
              </c:numCache>
            </c:numRef>
          </c:val>
        </c:ser>
        <c:shape val="cylinder"/>
        <c:axId val="116689920"/>
        <c:axId val="116699904"/>
        <c:axId val="0"/>
      </c:bar3DChart>
      <c:catAx>
        <c:axId val="116689920"/>
        <c:scaling>
          <c:orientation val="minMax"/>
        </c:scaling>
        <c:axPos val="b"/>
        <c:tickLblPos val="nextTo"/>
        <c:crossAx val="116699904"/>
        <c:crosses val="autoZero"/>
        <c:auto val="1"/>
        <c:lblAlgn val="ctr"/>
        <c:lblOffset val="100"/>
      </c:catAx>
      <c:valAx>
        <c:axId val="116699904"/>
        <c:scaling>
          <c:orientation val="minMax"/>
        </c:scaling>
        <c:axPos val="l"/>
        <c:majorGridlines/>
        <c:numFmt formatCode="General" sourceLinked="1"/>
        <c:tickLblPos val="nextTo"/>
        <c:crossAx val="116689920"/>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l-GR"/>
  <c:style val="28"/>
  <c:chart>
    <c:plotArea>
      <c:layout/>
      <c:barChart>
        <c:barDir val="col"/>
        <c:grouping val="clustered"/>
        <c:ser>
          <c:idx val="0"/>
          <c:order val="0"/>
          <c:cat>
            <c:strRef>
              <c:f>Φύλλο1!$L$1:$O$1</c:f>
              <c:strCache>
                <c:ptCount val="4"/>
                <c:pt idx="0">
                  <c:v>απαραίτητη</c:v>
                </c:pt>
                <c:pt idx="1">
                  <c:v>μάλλον απαραίτητη</c:v>
                </c:pt>
                <c:pt idx="2">
                  <c:v>μάλλον μη απαραίτητη</c:v>
                </c:pt>
                <c:pt idx="3">
                  <c:v>μη απαραίτητη</c:v>
                </c:pt>
              </c:strCache>
            </c:strRef>
          </c:cat>
          <c:val>
            <c:numRef>
              <c:f>Φύλλο1!$L$2:$O$2</c:f>
              <c:numCache>
                <c:formatCode>General</c:formatCode>
                <c:ptCount val="4"/>
                <c:pt idx="0">
                  <c:v>56</c:v>
                </c:pt>
                <c:pt idx="1">
                  <c:v>62</c:v>
                </c:pt>
                <c:pt idx="2">
                  <c:v>24</c:v>
                </c:pt>
                <c:pt idx="3">
                  <c:v>18</c:v>
                </c:pt>
              </c:numCache>
            </c:numRef>
          </c:val>
        </c:ser>
        <c:axId val="116999296"/>
        <c:axId val="117000832"/>
      </c:barChart>
      <c:catAx>
        <c:axId val="116999296"/>
        <c:scaling>
          <c:orientation val="minMax"/>
        </c:scaling>
        <c:axPos val="b"/>
        <c:tickLblPos val="nextTo"/>
        <c:crossAx val="117000832"/>
        <c:crosses val="autoZero"/>
        <c:auto val="1"/>
        <c:lblAlgn val="ctr"/>
        <c:lblOffset val="100"/>
      </c:catAx>
      <c:valAx>
        <c:axId val="117000832"/>
        <c:scaling>
          <c:orientation val="minMax"/>
        </c:scaling>
        <c:axPos val="l"/>
        <c:majorGridlines/>
        <c:numFmt formatCode="General" sourceLinked="1"/>
        <c:tickLblPos val="nextTo"/>
        <c:crossAx val="116999296"/>
        <c:crosses val="autoZero"/>
        <c:crossBetween val="between"/>
      </c:valAx>
    </c:plotArea>
    <c:plotVisOnly val="1"/>
  </c:chart>
  <c:txPr>
    <a:bodyPr/>
    <a:lstStyle/>
    <a:p>
      <a:pPr>
        <a:defRPr sz="1600"/>
      </a:pPr>
      <a:endParaRPr lang="el-G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l-GR"/>
  <c:style val="28"/>
  <c:chart>
    <c:plotArea>
      <c:layout>
        <c:manualLayout>
          <c:layoutTarget val="inner"/>
          <c:xMode val="edge"/>
          <c:yMode val="edge"/>
          <c:x val="6.8689086278008349E-2"/>
          <c:y val="7.9814223965499018E-2"/>
          <c:w val="0.71224855513750462"/>
          <c:h val="0.76030169091317434"/>
        </c:manualLayout>
      </c:layout>
      <c:barChart>
        <c:barDir val="col"/>
        <c:grouping val="clustered"/>
        <c:ser>
          <c:idx val="0"/>
          <c:order val="0"/>
          <c:cat>
            <c:strRef>
              <c:f>Φύλλο1!$L$4:$N$4</c:f>
              <c:strCache>
                <c:ptCount val="3"/>
                <c:pt idx="0">
                  <c:v>ανάλογα την βαθμολογία</c:v>
                </c:pt>
                <c:pt idx="1">
                  <c:v>ανάλογα την συμπεριφορά</c:v>
                </c:pt>
                <c:pt idx="2">
                  <c:v>με τυχαίο τρόπο</c:v>
                </c:pt>
              </c:strCache>
            </c:strRef>
          </c:cat>
          <c:val>
            <c:numRef>
              <c:f>Φύλλο1!$L$5:$N$5</c:f>
              <c:numCache>
                <c:formatCode>General</c:formatCode>
                <c:ptCount val="3"/>
                <c:pt idx="0">
                  <c:v>68</c:v>
                </c:pt>
                <c:pt idx="1">
                  <c:v>72</c:v>
                </c:pt>
                <c:pt idx="2">
                  <c:v>20</c:v>
                </c:pt>
              </c:numCache>
            </c:numRef>
          </c:val>
        </c:ser>
        <c:axId val="117028736"/>
        <c:axId val="117030272"/>
      </c:barChart>
      <c:catAx>
        <c:axId val="117028736"/>
        <c:scaling>
          <c:orientation val="minMax"/>
        </c:scaling>
        <c:axPos val="b"/>
        <c:tickLblPos val="nextTo"/>
        <c:crossAx val="117030272"/>
        <c:crosses val="autoZero"/>
        <c:auto val="1"/>
        <c:lblAlgn val="ctr"/>
        <c:lblOffset val="100"/>
      </c:catAx>
      <c:valAx>
        <c:axId val="117030272"/>
        <c:scaling>
          <c:orientation val="minMax"/>
        </c:scaling>
        <c:axPos val="l"/>
        <c:majorGridlines/>
        <c:numFmt formatCode="General" sourceLinked="1"/>
        <c:tickLblPos val="nextTo"/>
        <c:crossAx val="117028736"/>
        <c:crosses val="autoZero"/>
        <c:crossBetween val="between"/>
      </c:valAx>
    </c:plotArea>
    <c:plotVisOnly val="1"/>
  </c:chart>
  <c:txPr>
    <a:bodyPr/>
    <a:lstStyle/>
    <a:p>
      <a:pPr>
        <a:defRPr sz="1600"/>
      </a:pPr>
      <a:endParaRPr lang="el-GR"/>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l-GR"/>
  <c:style val="28"/>
  <c:chart>
    <c:plotArea>
      <c:layout>
        <c:manualLayout>
          <c:layoutTarget val="inner"/>
          <c:xMode val="edge"/>
          <c:yMode val="edge"/>
          <c:x val="0.10012808398950156"/>
          <c:y val="3.0589071102954241E-2"/>
          <c:w val="0.72511273737841664"/>
          <c:h val="0.63524243680066361"/>
        </c:manualLayout>
      </c:layout>
      <c:barChart>
        <c:barDir val="col"/>
        <c:grouping val="clustered"/>
        <c:ser>
          <c:idx val="0"/>
          <c:order val="0"/>
          <c:cat>
            <c:strRef>
              <c:f>Φύλλο1!$L$7:$N$7</c:f>
              <c:strCache>
                <c:ptCount val="3"/>
                <c:pt idx="0">
                  <c:v>είναι απαραίτητη εκτός συγκεκριμένων λόγων</c:v>
                </c:pt>
                <c:pt idx="1">
                  <c:v>είναι επιθυμητή αλλά όχι απαραίτητη</c:v>
                </c:pt>
                <c:pt idx="2">
                  <c:v>δεν είναι απαραίτητη</c:v>
                </c:pt>
              </c:strCache>
            </c:strRef>
          </c:cat>
          <c:val>
            <c:numRef>
              <c:f>Φύλλο1!$L$8:$N$8</c:f>
              <c:numCache>
                <c:formatCode>General</c:formatCode>
                <c:ptCount val="3"/>
                <c:pt idx="0">
                  <c:v>58</c:v>
                </c:pt>
                <c:pt idx="1">
                  <c:v>76</c:v>
                </c:pt>
                <c:pt idx="2">
                  <c:v>26</c:v>
                </c:pt>
              </c:numCache>
            </c:numRef>
          </c:val>
        </c:ser>
        <c:axId val="117045888"/>
        <c:axId val="117059968"/>
      </c:barChart>
      <c:catAx>
        <c:axId val="117045888"/>
        <c:scaling>
          <c:orientation val="minMax"/>
        </c:scaling>
        <c:axPos val="b"/>
        <c:tickLblPos val="nextTo"/>
        <c:crossAx val="117059968"/>
        <c:crosses val="autoZero"/>
        <c:auto val="1"/>
        <c:lblAlgn val="ctr"/>
        <c:lblOffset val="100"/>
      </c:catAx>
      <c:valAx>
        <c:axId val="117059968"/>
        <c:scaling>
          <c:orientation val="minMax"/>
        </c:scaling>
        <c:axPos val="l"/>
        <c:majorGridlines/>
        <c:numFmt formatCode="General" sourceLinked="1"/>
        <c:tickLblPos val="nextTo"/>
        <c:crossAx val="117045888"/>
        <c:crosses val="autoZero"/>
        <c:crossBetween val="between"/>
      </c:valAx>
    </c:plotArea>
    <c:plotVisOnly val="1"/>
  </c:chart>
  <c:txPr>
    <a:bodyPr/>
    <a:lstStyle/>
    <a:p>
      <a:pPr>
        <a:defRPr sz="1600"/>
      </a:pPr>
      <a:endParaRPr lang="el-G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l-GR"/>
  <c:style val="28"/>
  <c:chart>
    <c:plotArea>
      <c:layout>
        <c:manualLayout>
          <c:layoutTarget val="inner"/>
          <c:xMode val="edge"/>
          <c:yMode val="edge"/>
          <c:x val="0.15301301623011421"/>
          <c:y val="6.353028706057412E-2"/>
          <c:w val="0.68472681986180295"/>
          <c:h val="0.81021431376195885"/>
        </c:manualLayout>
      </c:layout>
      <c:barChart>
        <c:barDir val="col"/>
        <c:grouping val="clustered"/>
        <c:ser>
          <c:idx val="0"/>
          <c:order val="0"/>
          <c:cat>
            <c:strRef>
              <c:f>Φύλλο1!$L$10:$N$10</c:f>
              <c:strCache>
                <c:ptCount val="3"/>
                <c:pt idx="0">
                  <c:v>λογική</c:v>
                </c:pt>
                <c:pt idx="1">
                  <c:v>υπερβολική</c:v>
                </c:pt>
                <c:pt idx="2">
                  <c:v>λανθασμένη</c:v>
                </c:pt>
              </c:strCache>
            </c:strRef>
          </c:cat>
          <c:val>
            <c:numRef>
              <c:f>Φύλλο1!$L$11:$N$11</c:f>
              <c:numCache>
                <c:formatCode>General</c:formatCode>
                <c:ptCount val="3"/>
                <c:pt idx="0">
                  <c:v>87</c:v>
                </c:pt>
                <c:pt idx="1">
                  <c:v>48</c:v>
                </c:pt>
                <c:pt idx="2">
                  <c:v>25</c:v>
                </c:pt>
              </c:numCache>
            </c:numRef>
          </c:val>
        </c:ser>
        <c:axId val="117095808"/>
        <c:axId val="117097600"/>
      </c:barChart>
      <c:catAx>
        <c:axId val="117095808"/>
        <c:scaling>
          <c:orientation val="minMax"/>
        </c:scaling>
        <c:axPos val="b"/>
        <c:tickLblPos val="nextTo"/>
        <c:crossAx val="117097600"/>
        <c:crosses val="autoZero"/>
        <c:auto val="1"/>
        <c:lblAlgn val="ctr"/>
        <c:lblOffset val="100"/>
      </c:catAx>
      <c:valAx>
        <c:axId val="117097600"/>
        <c:scaling>
          <c:orientation val="minMax"/>
        </c:scaling>
        <c:axPos val="l"/>
        <c:majorGridlines/>
        <c:numFmt formatCode="General" sourceLinked="1"/>
        <c:tickLblPos val="nextTo"/>
        <c:crossAx val="117095808"/>
        <c:crosses val="autoZero"/>
        <c:crossBetween val="between"/>
      </c:valAx>
    </c:plotArea>
    <c:plotVisOnly val="1"/>
  </c:chart>
  <c:txPr>
    <a:bodyPr/>
    <a:lstStyle/>
    <a:p>
      <a:pPr>
        <a:defRPr sz="1600"/>
      </a:pPr>
      <a:endParaRPr lang="el-GR"/>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l-GR"/>
  <c:style val="28"/>
  <c:chart>
    <c:plotArea>
      <c:layout/>
      <c:barChart>
        <c:barDir val="col"/>
        <c:grouping val="clustered"/>
        <c:ser>
          <c:idx val="0"/>
          <c:order val="0"/>
          <c:cat>
            <c:strRef>
              <c:f>Φύλλο1!$L$13:$N$13</c:f>
              <c:strCache>
                <c:ptCount val="3"/>
                <c:pt idx="0">
                  <c:v>ναι</c:v>
                </c:pt>
                <c:pt idx="1">
                  <c:v>μάλλον όχι</c:v>
                </c:pt>
                <c:pt idx="2">
                  <c:v>σίγουρα όχι</c:v>
                </c:pt>
              </c:strCache>
            </c:strRef>
          </c:cat>
          <c:val>
            <c:numRef>
              <c:f>Φύλλο1!$L$14:$N$14</c:f>
              <c:numCache>
                <c:formatCode>General</c:formatCode>
                <c:ptCount val="3"/>
                <c:pt idx="0">
                  <c:v>49</c:v>
                </c:pt>
                <c:pt idx="1">
                  <c:v>73</c:v>
                </c:pt>
                <c:pt idx="2">
                  <c:v>38</c:v>
                </c:pt>
              </c:numCache>
            </c:numRef>
          </c:val>
        </c:ser>
        <c:axId val="121577856"/>
        <c:axId val="121579392"/>
      </c:barChart>
      <c:catAx>
        <c:axId val="121577856"/>
        <c:scaling>
          <c:orientation val="minMax"/>
        </c:scaling>
        <c:axPos val="b"/>
        <c:tickLblPos val="nextTo"/>
        <c:crossAx val="121579392"/>
        <c:crosses val="autoZero"/>
        <c:auto val="1"/>
        <c:lblAlgn val="ctr"/>
        <c:lblOffset val="100"/>
      </c:catAx>
      <c:valAx>
        <c:axId val="121579392"/>
        <c:scaling>
          <c:orientation val="minMax"/>
        </c:scaling>
        <c:axPos val="l"/>
        <c:majorGridlines/>
        <c:numFmt formatCode="General" sourceLinked="1"/>
        <c:tickLblPos val="nextTo"/>
        <c:crossAx val="121577856"/>
        <c:crosses val="autoZero"/>
        <c:crossBetween val="between"/>
      </c:valAx>
    </c:plotArea>
    <c:plotVisOnly val="1"/>
  </c:chart>
  <c:txPr>
    <a:bodyPr/>
    <a:lstStyle/>
    <a:p>
      <a:pPr>
        <a:defRPr sz="1600"/>
      </a:pPr>
      <a:endParaRPr lang="el-GR"/>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0.10575366031053365"/>
          <c:y val="5.0015553611354055E-2"/>
          <c:w val="0.71848894791765261"/>
          <c:h val="0.62614707883736753"/>
        </c:manualLayout>
      </c:layout>
      <c:barChart>
        <c:barDir val="col"/>
        <c:grouping val="clustered"/>
        <c:ser>
          <c:idx val="0"/>
          <c:order val="0"/>
          <c:cat>
            <c:strRef>
              <c:f>Φύλλο1!$L$4:$P$4</c:f>
              <c:strCache>
                <c:ptCount val="5"/>
                <c:pt idx="0">
                  <c:v>πάρα πολύ</c:v>
                </c:pt>
                <c:pt idx="1">
                  <c:v>πολύ</c:v>
                </c:pt>
                <c:pt idx="2">
                  <c:v>λίγο</c:v>
                </c:pt>
                <c:pt idx="3">
                  <c:v>καθόλου</c:v>
                </c:pt>
                <c:pt idx="4">
                  <c:v>δεν ξέρω / δεν απαντώ</c:v>
                </c:pt>
              </c:strCache>
            </c:strRef>
          </c:cat>
          <c:val>
            <c:numRef>
              <c:f>Φύλλο1!$L$5:$P$5</c:f>
              <c:numCache>
                <c:formatCode>General</c:formatCode>
                <c:ptCount val="5"/>
                <c:pt idx="0">
                  <c:v>70</c:v>
                </c:pt>
                <c:pt idx="1">
                  <c:v>60</c:v>
                </c:pt>
                <c:pt idx="2">
                  <c:v>16</c:v>
                </c:pt>
                <c:pt idx="3">
                  <c:v>8</c:v>
                </c:pt>
                <c:pt idx="4">
                  <c:v>7</c:v>
                </c:pt>
              </c:numCache>
            </c:numRef>
          </c:val>
        </c:ser>
        <c:axId val="121602048"/>
        <c:axId val="121603584"/>
      </c:barChart>
      <c:catAx>
        <c:axId val="121602048"/>
        <c:scaling>
          <c:orientation val="minMax"/>
        </c:scaling>
        <c:axPos val="b"/>
        <c:tickLblPos val="nextTo"/>
        <c:crossAx val="121603584"/>
        <c:crosses val="autoZero"/>
        <c:auto val="1"/>
        <c:lblAlgn val="ctr"/>
        <c:lblOffset val="100"/>
      </c:catAx>
      <c:valAx>
        <c:axId val="121603584"/>
        <c:scaling>
          <c:orientation val="minMax"/>
        </c:scaling>
        <c:axPos val="l"/>
        <c:majorGridlines/>
        <c:numFmt formatCode="General" sourceLinked="1"/>
        <c:tickLblPos val="nextTo"/>
        <c:crossAx val="121602048"/>
        <c:crosses val="autoZero"/>
        <c:crossBetween val="between"/>
      </c:valAx>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l-GR"/>
  <c:style val="4"/>
  <c:chart>
    <c:plotArea>
      <c:layout/>
      <c:barChart>
        <c:barDir val="col"/>
        <c:grouping val="clustered"/>
        <c:ser>
          <c:idx val="0"/>
          <c:order val="0"/>
          <c:cat>
            <c:strRef>
              <c:f>Φύλλο1!$L$7:$P$7</c:f>
              <c:strCache>
                <c:ptCount val="5"/>
                <c:pt idx="0">
                  <c:v>πάρα πολύ</c:v>
                </c:pt>
                <c:pt idx="1">
                  <c:v>πολύ</c:v>
                </c:pt>
                <c:pt idx="2">
                  <c:v>λίγο</c:v>
                </c:pt>
                <c:pt idx="3">
                  <c:v>καθόλου</c:v>
                </c:pt>
                <c:pt idx="4">
                  <c:v>δεν ξέρω / δεν απαντώ</c:v>
                </c:pt>
              </c:strCache>
            </c:strRef>
          </c:cat>
          <c:val>
            <c:numRef>
              <c:f>Φύλλο1!$L$8:$P$8</c:f>
              <c:numCache>
                <c:formatCode>General</c:formatCode>
                <c:ptCount val="5"/>
                <c:pt idx="0">
                  <c:v>34</c:v>
                </c:pt>
                <c:pt idx="1">
                  <c:v>59</c:v>
                </c:pt>
                <c:pt idx="2">
                  <c:v>33</c:v>
                </c:pt>
                <c:pt idx="3">
                  <c:v>12</c:v>
                </c:pt>
                <c:pt idx="4">
                  <c:v>22</c:v>
                </c:pt>
              </c:numCache>
            </c:numRef>
          </c:val>
        </c:ser>
        <c:axId val="121627392"/>
        <c:axId val="121628928"/>
      </c:barChart>
      <c:catAx>
        <c:axId val="121627392"/>
        <c:scaling>
          <c:orientation val="minMax"/>
        </c:scaling>
        <c:axPos val="b"/>
        <c:tickLblPos val="nextTo"/>
        <c:crossAx val="121628928"/>
        <c:crosses val="autoZero"/>
        <c:auto val="1"/>
        <c:lblAlgn val="ctr"/>
        <c:lblOffset val="100"/>
      </c:catAx>
      <c:valAx>
        <c:axId val="121628928"/>
        <c:scaling>
          <c:orientation val="minMax"/>
        </c:scaling>
        <c:axPos val="l"/>
        <c:majorGridlines/>
        <c:numFmt formatCode="General" sourceLinked="1"/>
        <c:tickLblPos val="nextTo"/>
        <c:crossAx val="121627392"/>
        <c:crosses val="autoZero"/>
        <c:crossBetween val="between"/>
      </c:valAx>
    </c:plotArea>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l-GR"/>
  <c:style val="5"/>
  <c:chart>
    <c:plotArea>
      <c:layout/>
      <c:barChart>
        <c:barDir val="col"/>
        <c:grouping val="clustered"/>
        <c:ser>
          <c:idx val="0"/>
          <c:order val="0"/>
          <c:cat>
            <c:strRef>
              <c:f>Φύλλο1!$L$10:$O$10</c:f>
              <c:strCache>
                <c:ptCount val="4"/>
                <c:pt idx="0">
                  <c:v>πάρα πολύ</c:v>
                </c:pt>
                <c:pt idx="1">
                  <c:v>πολύ</c:v>
                </c:pt>
                <c:pt idx="2">
                  <c:v>λίγο</c:v>
                </c:pt>
                <c:pt idx="3">
                  <c:v>καθόλου</c:v>
                </c:pt>
              </c:strCache>
            </c:strRef>
          </c:cat>
          <c:val>
            <c:numRef>
              <c:f>Φύλλο1!$L$11:$O$11</c:f>
              <c:numCache>
                <c:formatCode>General</c:formatCode>
                <c:ptCount val="4"/>
                <c:pt idx="0">
                  <c:v>59</c:v>
                </c:pt>
                <c:pt idx="1">
                  <c:v>71</c:v>
                </c:pt>
                <c:pt idx="2">
                  <c:v>24</c:v>
                </c:pt>
                <c:pt idx="3">
                  <c:v>6</c:v>
                </c:pt>
              </c:numCache>
            </c:numRef>
          </c:val>
        </c:ser>
        <c:axId val="132167168"/>
        <c:axId val="132168704"/>
      </c:barChart>
      <c:catAx>
        <c:axId val="132167168"/>
        <c:scaling>
          <c:orientation val="minMax"/>
        </c:scaling>
        <c:axPos val="b"/>
        <c:tickLblPos val="nextTo"/>
        <c:crossAx val="132168704"/>
        <c:crosses val="autoZero"/>
        <c:auto val="1"/>
        <c:lblAlgn val="ctr"/>
        <c:lblOffset val="100"/>
      </c:catAx>
      <c:valAx>
        <c:axId val="132168704"/>
        <c:scaling>
          <c:orientation val="minMax"/>
        </c:scaling>
        <c:axPos val="l"/>
        <c:majorGridlines/>
        <c:numFmt formatCode="General" sourceLinked="1"/>
        <c:tickLblPos val="nextTo"/>
        <c:crossAx val="132167168"/>
        <c:crosses val="autoZero"/>
        <c:crossBetween val="between"/>
      </c:valAx>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l-GR"/>
  <c:style val="6"/>
  <c:chart>
    <c:plotArea>
      <c:layout/>
      <c:barChart>
        <c:barDir val="col"/>
        <c:grouping val="clustered"/>
        <c:ser>
          <c:idx val="0"/>
          <c:order val="0"/>
          <c:cat>
            <c:strRef>
              <c:f>Φύλλο1!$L$13:$P$13</c:f>
              <c:strCache>
                <c:ptCount val="5"/>
                <c:pt idx="0">
                  <c:v>συμφωνώ</c:v>
                </c:pt>
                <c:pt idx="1">
                  <c:v>μάλλον συμφωνώ</c:v>
                </c:pt>
                <c:pt idx="2">
                  <c:v>μάλλον διαφωνώ</c:v>
                </c:pt>
                <c:pt idx="3">
                  <c:v>διαφωνώ</c:v>
                </c:pt>
                <c:pt idx="4">
                  <c:v>δεν ξέρω, δεν απαντώ</c:v>
                </c:pt>
              </c:strCache>
            </c:strRef>
          </c:cat>
          <c:val>
            <c:numRef>
              <c:f>Φύλλο1!$L$14:$P$14</c:f>
              <c:numCache>
                <c:formatCode>General</c:formatCode>
                <c:ptCount val="5"/>
                <c:pt idx="0">
                  <c:v>94</c:v>
                </c:pt>
                <c:pt idx="1">
                  <c:v>41</c:v>
                </c:pt>
                <c:pt idx="2">
                  <c:v>6</c:v>
                </c:pt>
                <c:pt idx="3">
                  <c:v>6</c:v>
                </c:pt>
                <c:pt idx="4">
                  <c:v>13</c:v>
                </c:pt>
              </c:numCache>
            </c:numRef>
          </c:val>
        </c:ser>
        <c:axId val="132180608"/>
        <c:axId val="132202880"/>
      </c:barChart>
      <c:catAx>
        <c:axId val="132180608"/>
        <c:scaling>
          <c:orientation val="minMax"/>
        </c:scaling>
        <c:axPos val="b"/>
        <c:tickLblPos val="nextTo"/>
        <c:crossAx val="132202880"/>
        <c:crosses val="autoZero"/>
        <c:auto val="1"/>
        <c:lblAlgn val="ctr"/>
        <c:lblOffset val="100"/>
      </c:catAx>
      <c:valAx>
        <c:axId val="132202880"/>
        <c:scaling>
          <c:orientation val="minMax"/>
        </c:scaling>
        <c:axPos val="l"/>
        <c:majorGridlines/>
        <c:numFmt formatCode="General" sourceLinked="1"/>
        <c:tickLblPos val="nextTo"/>
        <c:crossAx val="13218060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autoTitleDeleted val="1"/>
    <c:view3D>
      <c:rotX val="30"/>
      <c:perspective val="30"/>
    </c:view3D>
    <c:plotArea>
      <c:layout/>
      <c:pie3DChart>
        <c:varyColors val="1"/>
        <c:ser>
          <c:idx val="0"/>
          <c:order val="0"/>
          <c:tx>
            <c:strRef>
              <c:f>Φύλλο1!$B$1</c:f>
              <c:strCache>
                <c:ptCount val="1"/>
                <c:pt idx="0">
                  <c:v>Πωλήσεις</c:v>
                </c:pt>
              </c:strCache>
            </c:strRef>
          </c:tx>
          <c:explosion val="5"/>
          <c:dPt>
            <c:idx val="0"/>
            <c:explosion val="3"/>
          </c:dPt>
          <c:dPt>
            <c:idx val="1"/>
            <c:explosion val="3"/>
          </c:dPt>
          <c:dPt>
            <c:idx val="2"/>
            <c:explosion val="6"/>
          </c:dPt>
          <c:dPt>
            <c:idx val="3"/>
            <c:explosion val="8"/>
          </c:dPt>
          <c:dPt>
            <c:idx val="4"/>
            <c:explosion val="3"/>
          </c:dPt>
          <c:cat>
            <c:strRef>
              <c:f>Φύλλο1!$A$2:$A$6</c:f>
              <c:strCache>
                <c:ptCount val="5"/>
                <c:pt idx="0">
                  <c:v>από το σύλλογο των καθηγητών του σχολείου</c:v>
                </c:pt>
                <c:pt idx="1">
                  <c:v>από τα μαθητικά συμβούλια</c:v>
                </c:pt>
                <c:pt idx="2">
                  <c:v>από τον σύλλογο καθηγητών και τους γονείς</c:v>
                </c:pt>
                <c:pt idx="3">
                  <c:v>από τον σύλλογο καθηγητών, τους μαθητές και τους γονείς από κοινού.</c:v>
                </c:pt>
                <c:pt idx="4">
                  <c:v>δεν ξέρω / δεν απαντώ</c:v>
                </c:pt>
              </c:strCache>
            </c:strRef>
          </c:cat>
          <c:val>
            <c:numRef>
              <c:f>Φύλλο1!$B$2:$B$6</c:f>
              <c:numCache>
                <c:formatCode>General</c:formatCode>
                <c:ptCount val="5"/>
                <c:pt idx="0">
                  <c:v>20</c:v>
                </c:pt>
                <c:pt idx="1">
                  <c:v>30</c:v>
                </c:pt>
                <c:pt idx="2">
                  <c:v>17</c:v>
                </c:pt>
                <c:pt idx="3">
                  <c:v>77</c:v>
                </c:pt>
                <c:pt idx="4">
                  <c:v>16</c:v>
                </c:pt>
              </c:numCache>
            </c:numRef>
          </c:val>
        </c:ser>
      </c:pie3DChart>
    </c:plotArea>
    <c:legend>
      <c:legendPos val="r"/>
      <c:layout>
        <c:manualLayout>
          <c:xMode val="edge"/>
          <c:yMode val="edge"/>
          <c:x val="0.65887734519296159"/>
          <c:y val="0"/>
          <c:w val="0.33186339554777966"/>
          <c:h val="1"/>
        </c:manualLayout>
      </c:layout>
      <c:txPr>
        <a:bodyPr/>
        <a:lstStyle/>
        <a:p>
          <a:pPr>
            <a:defRPr sz="2400"/>
          </a:pPr>
          <a:endParaRPr lang="el-GR"/>
        </a:p>
      </c:txPr>
    </c:legend>
    <c:plotVisOnly val="1"/>
  </c:chart>
  <c:txPr>
    <a:bodyPr/>
    <a:lstStyle/>
    <a:p>
      <a:pPr>
        <a:defRPr sz="1800"/>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autoTitleDeleted val="1"/>
    <c:view3D>
      <c:rotX val="30"/>
      <c:perspective val="30"/>
    </c:view3D>
    <c:plotArea>
      <c:layout/>
      <c:pie3DChart>
        <c:varyColors val="1"/>
        <c:ser>
          <c:idx val="0"/>
          <c:order val="0"/>
          <c:tx>
            <c:strRef>
              <c:f>Φύλλο1!$B$1</c:f>
              <c:strCache>
                <c:ptCount val="1"/>
                <c:pt idx="0">
                  <c:v>Πωλήσεις</c:v>
                </c:pt>
              </c:strCache>
            </c:strRef>
          </c:tx>
          <c:dPt>
            <c:idx val="0"/>
            <c:explosion val="4"/>
          </c:dPt>
          <c:dPt>
            <c:idx val="1"/>
            <c:explosion val="3"/>
          </c:dPt>
          <c:dPt>
            <c:idx val="2"/>
            <c:explosion val="6"/>
          </c:dPt>
          <c:dPt>
            <c:idx val="3"/>
            <c:explosion val="10"/>
          </c:dPt>
          <c:cat>
            <c:strRef>
              <c:f>Φύλλο1!$A$2:$A$5</c:f>
              <c:strCache>
                <c:ptCount val="4"/>
                <c:pt idx="0">
                  <c:v>αποκλειστικά τους μαθητές</c:v>
                </c:pt>
                <c:pt idx="1">
                  <c:v>τους καθηγητές και τους μαθητές</c:v>
                </c:pt>
                <c:pt idx="2">
                  <c:v>όλους όσους βρίσκονται στο χώρο του σχολείου</c:v>
                </c:pt>
                <c:pt idx="3">
                  <c:v>δεν ξέρω / δεν απαντώ</c:v>
                </c:pt>
              </c:strCache>
            </c:strRef>
          </c:cat>
          <c:val>
            <c:numRef>
              <c:f>Φύλλο1!$B$2:$B$5</c:f>
              <c:numCache>
                <c:formatCode>General</c:formatCode>
                <c:ptCount val="4"/>
                <c:pt idx="0">
                  <c:v>5</c:v>
                </c:pt>
                <c:pt idx="1">
                  <c:v>32</c:v>
                </c:pt>
                <c:pt idx="2">
                  <c:v>115</c:v>
                </c:pt>
                <c:pt idx="3">
                  <c:v>8</c:v>
                </c:pt>
              </c:numCache>
            </c:numRef>
          </c:val>
        </c:ser>
      </c:pie3DChart>
    </c:plotArea>
    <c:legend>
      <c:legendPos val="r"/>
      <c:layout>
        <c:manualLayout>
          <c:xMode val="edge"/>
          <c:yMode val="edge"/>
          <c:x val="0.60430166715271705"/>
          <c:y val="6.0798110810892656E-3"/>
          <c:w val="0.38643907358802382"/>
          <c:h val="0.99392018891891043"/>
        </c:manualLayout>
      </c:layout>
      <c:txPr>
        <a:bodyPr/>
        <a:lstStyle/>
        <a:p>
          <a:pPr>
            <a:defRPr sz="2400"/>
          </a:pPr>
          <a:endParaRPr lang="el-GR"/>
        </a:p>
      </c:txPr>
    </c:legend>
    <c:plotVisOnly val="1"/>
  </c:chart>
  <c:txPr>
    <a:bodyPr/>
    <a:lstStyle/>
    <a:p>
      <a:pPr>
        <a:defRPr sz="1800"/>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view3D>
      <c:rotX val="30"/>
      <c:perspective val="30"/>
    </c:view3D>
    <c:plotArea>
      <c:layout/>
      <c:pie3DChart>
        <c:varyColors val="1"/>
        <c:ser>
          <c:idx val="0"/>
          <c:order val="0"/>
          <c:cat>
            <c:strRef>
              <c:f>Φύλλο1!$L$10:$P$10</c:f>
              <c:strCache>
                <c:ptCount val="5"/>
                <c:pt idx="0">
                  <c:v>στο σωφρονισμό ακραίων συμπεριφορών</c:v>
                </c:pt>
                <c:pt idx="1">
                  <c:v>στον έλεγχο μαθητών / καθηγητών</c:v>
                </c:pt>
                <c:pt idx="2">
                  <c:v>στη βελτίωση του σχολικού κλίματος</c:v>
                </c:pt>
                <c:pt idx="3">
                  <c:v>στην τοποθέτηση ορίων στο σχολείο</c:v>
                </c:pt>
                <c:pt idx="4">
                  <c:v>δεν ξέρω / δεν απαντώ</c:v>
                </c:pt>
              </c:strCache>
            </c:strRef>
          </c:cat>
          <c:val>
            <c:numRef>
              <c:f>Φύλλο1!$L$11:$P$11</c:f>
              <c:numCache>
                <c:formatCode>General</c:formatCode>
                <c:ptCount val="5"/>
                <c:pt idx="0">
                  <c:v>11</c:v>
                </c:pt>
                <c:pt idx="1">
                  <c:v>34</c:v>
                </c:pt>
                <c:pt idx="2">
                  <c:v>75</c:v>
                </c:pt>
                <c:pt idx="3">
                  <c:v>0</c:v>
                </c:pt>
                <c:pt idx="4">
                  <c:v>11</c:v>
                </c:pt>
              </c:numCache>
            </c:numRef>
          </c:val>
        </c:ser>
      </c:pie3DChart>
    </c:plotArea>
    <c:legend>
      <c:legendPos val="r"/>
      <c:layout>
        <c:manualLayout>
          <c:xMode val="edge"/>
          <c:yMode val="edge"/>
          <c:x val="0.647593321668125"/>
          <c:y val="5.556607510931932E-3"/>
          <c:w val="0.34314741907261592"/>
          <c:h val="0.97205058901276897"/>
        </c:manualLayout>
      </c:layout>
      <c:txPr>
        <a:bodyPr/>
        <a:lstStyle/>
        <a:p>
          <a:pPr>
            <a:defRPr sz="2400"/>
          </a:pPr>
          <a:endParaRPr lang="el-GR"/>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view3D>
      <c:rotX val="30"/>
      <c:perspective val="30"/>
    </c:view3D>
    <c:plotArea>
      <c:layout/>
      <c:pie3DChart>
        <c:varyColors val="1"/>
        <c:ser>
          <c:idx val="0"/>
          <c:order val="0"/>
          <c:cat>
            <c:strRef>
              <c:f>Φύλλο1!$L$13:$O$13</c:f>
              <c:strCache>
                <c:ptCount val="4"/>
                <c:pt idx="0">
                  <c:v>είναι αποτελεσματικοί</c:v>
                </c:pt>
                <c:pt idx="1">
                  <c:v>θέλουν αναθεωρήσεις</c:v>
                </c:pt>
                <c:pt idx="2">
                  <c:v>θέλουν ριζικές αλλαγές</c:v>
                </c:pt>
                <c:pt idx="3">
                  <c:v>δεν ξέρω, δεν απαντώ</c:v>
                </c:pt>
              </c:strCache>
            </c:strRef>
          </c:cat>
          <c:val>
            <c:numRef>
              <c:f>Φύλλο1!$L$14:$O$14</c:f>
              <c:numCache>
                <c:formatCode>General</c:formatCode>
                <c:ptCount val="4"/>
                <c:pt idx="0">
                  <c:v>16</c:v>
                </c:pt>
                <c:pt idx="1">
                  <c:v>91</c:v>
                </c:pt>
                <c:pt idx="2">
                  <c:v>42</c:v>
                </c:pt>
                <c:pt idx="3">
                  <c:v>11</c:v>
                </c:pt>
              </c:numCache>
            </c:numRef>
          </c:val>
        </c:ser>
      </c:pie3DChart>
    </c:plotArea>
    <c:legend>
      <c:legendPos val="r"/>
      <c:layout>
        <c:manualLayout>
          <c:xMode val="edge"/>
          <c:yMode val="edge"/>
          <c:x val="0.71732332069602411"/>
          <c:y val="3.9345217802266637E-2"/>
          <c:w val="0.27341742004471681"/>
          <c:h val="0.93814553941338052"/>
        </c:manualLayout>
      </c:layout>
      <c:txPr>
        <a:bodyPr/>
        <a:lstStyle/>
        <a:p>
          <a:pPr>
            <a:defRPr sz="2400"/>
          </a:pPr>
          <a:endParaRPr lang="el-GR"/>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9.9940903613463528E-2"/>
          <c:y val="0.14461598663803391"/>
          <c:w val="0.75661023622047641"/>
          <c:h val="0.77611512102653812"/>
        </c:manualLayout>
      </c:layout>
      <c:barChart>
        <c:barDir val="col"/>
        <c:grouping val="clustered"/>
        <c:ser>
          <c:idx val="0"/>
          <c:order val="0"/>
          <c:cat>
            <c:strRef>
              <c:f>Φύλλο1!$L$7:$P$7</c:f>
              <c:strCache>
                <c:ptCount val="5"/>
                <c:pt idx="0">
                  <c:v>απαραίτητη</c:v>
                </c:pt>
                <c:pt idx="1">
                  <c:v>μάλλον απαραίτητη</c:v>
                </c:pt>
                <c:pt idx="2">
                  <c:v>όχι πολύ απαραίτητη</c:v>
                </c:pt>
                <c:pt idx="3">
                  <c:v>χωρίς νόημα</c:v>
                </c:pt>
                <c:pt idx="4">
                  <c:v>δεν ξέρω / δεν απαντώ</c:v>
                </c:pt>
              </c:strCache>
            </c:strRef>
          </c:cat>
          <c:val>
            <c:numRef>
              <c:f>Φύλλο1!$L$8:$P$8</c:f>
              <c:numCache>
                <c:formatCode>General</c:formatCode>
                <c:ptCount val="5"/>
                <c:pt idx="0">
                  <c:v>44</c:v>
                </c:pt>
                <c:pt idx="1">
                  <c:v>51</c:v>
                </c:pt>
                <c:pt idx="2">
                  <c:v>41</c:v>
                </c:pt>
                <c:pt idx="3">
                  <c:v>17</c:v>
                </c:pt>
                <c:pt idx="4">
                  <c:v>7</c:v>
                </c:pt>
              </c:numCache>
            </c:numRef>
          </c:val>
        </c:ser>
        <c:axId val="116320512"/>
        <c:axId val="116592640"/>
      </c:barChart>
      <c:catAx>
        <c:axId val="116320512"/>
        <c:scaling>
          <c:orientation val="minMax"/>
        </c:scaling>
        <c:axPos val="b"/>
        <c:tickLblPos val="nextTo"/>
        <c:crossAx val="116592640"/>
        <c:crosses val="autoZero"/>
        <c:auto val="1"/>
        <c:lblAlgn val="ctr"/>
        <c:lblOffset val="100"/>
      </c:catAx>
      <c:valAx>
        <c:axId val="116592640"/>
        <c:scaling>
          <c:orientation val="minMax"/>
        </c:scaling>
        <c:axPos val="l"/>
        <c:majorGridlines/>
        <c:numFmt formatCode="General" sourceLinked="1"/>
        <c:tickLblPos val="nextTo"/>
        <c:crossAx val="116320512"/>
        <c:crosses val="autoZero"/>
        <c:crossBetween val="between"/>
      </c:valAx>
      <c:spPr>
        <a:noFill/>
        <a:ln w="25400">
          <a:noFill/>
        </a:ln>
      </c:spPr>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l-GR"/>
  <c:chart>
    <c:view3D>
      <c:rAngAx val="1"/>
    </c:view3D>
    <c:floor>
      <c:spPr>
        <a:noFill/>
        <a:ln w="9525">
          <a:noFill/>
        </a:ln>
      </c:spPr>
    </c:floor>
    <c:plotArea>
      <c:layout/>
      <c:bar3DChart>
        <c:barDir val="col"/>
        <c:grouping val="clustered"/>
        <c:shape val="cylinder"/>
        <c:axId val="116625408"/>
        <c:axId val="116626944"/>
        <c:axId val="0"/>
      </c:bar3DChart>
      <c:catAx>
        <c:axId val="116625408"/>
        <c:scaling>
          <c:orientation val="minMax"/>
        </c:scaling>
        <c:axPos val="b"/>
        <c:tickLblPos val="nextTo"/>
        <c:crossAx val="116626944"/>
        <c:crosses val="autoZero"/>
        <c:auto val="1"/>
        <c:lblAlgn val="ctr"/>
        <c:lblOffset val="100"/>
      </c:catAx>
      <c:valAx>
        <c:axId val="116626944"/>
        <c:scaling>
          <c:orientation val="minMax"/>
        </c:scaling>
        <c:axPos val="l"/>
        <c:majorGridlines/>
        <c:numFmt formatCode="General" sourceLinked="1"/>
        <c:tickLblPos val="nextTo"/>
        <c:crossAx val="116625408"/>
        <c:crosses val="autoZero"/>
        <c:crossBetween val="between"/>
      </c:valAx>
    </c:plotArea>
    <c:legend>
      <c:legendPos val="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chart>
    <c:view3D>
      <c:rAngAx val="1"/>
    </c:view3D>
    <c:plotArea>
      <c:layout/>
      <c:bar3DChart>
        <c:barDir val="col"/>
        <c:grouping val="clustered"/>
        <c:ser>
          <c:idx val="0"/>
          <c:order val="0"/>
          <c:cat>
            <c:strRef>
              <c:f>Φύλλο1!$L$1:$P$1</c:f>
              <c:strCache>
                <c:ptCount val="5"/>
                <c:pt idx="0">
                  <c:v>Συμφωνώ απόλυτα</c:v>
                </c:pt>
                <c:pt idx="1">
                  <c:v>Μάλλον συμφωνώ</c:v>
                </c:pt>
                <c:pt idx="2">
                  <c:v>Μάλλον διαφωνώ</c:v>
                </c:pt>
                <c:pt idx="3">
                  <c:v>Διαφωνώ</c:v>
                </c:pt>
                <c:pt idx="4">
                  <c:v>δεν ξέρω / δεν απαντώ</c:v>
                </c:pt>
              </c:strCache>
            </c:strRef>
          </c:cat>
          <c:val>
            <c:numRef>
              <c:f>Φύλλο1!$L$2:$P$2</c:f>
              <c:numCache>
                <c:formatCode>General</c:formatCode>
                <c:ptCount val="5"/>
                <c:pt idx="0">
                  <c:v>0</c:v>
                </c:pt>
                <c:pt idx="1">
                  <c:v>48</c:v>
                </c:pt>
                <c:pt idx="2">
                  <c:v>8</c:v>
                </c:pt>
                <c:pt idx="3">
                  <c:v>6</c:v>
                </c:pt>
                <c:pt idx="4">
                  <c:v>0</c:v>
                </c:pt>
              </c:numCache>
            </c:numRef>
          </c:val>
        </c:ser>
        <c:shape val="cylinder"/>
        <c:axId val="116638848"/>
        <c:axId val="116640384"/>
        <c:axId val="0"/>
      </c:bar3DChart>
      <c:catAx>
        <c:axId val="116638848"/>
        <c:scaling>
          <c:orientation val="minMax"/>
        </c:scaling>
        <c:axPos val="b"/>
        <c:tickLblPos val="nextTo"/>
        <c:crossAx val="116640384"/>
        <c:crosses val="autoZero"/>
        <c:auto val="1"/>
        <c:lblAlgn val="ctr"/>
        <c:lblOffset val="100"/>
      </c:catAx>
      <c:valAx>
        <c:axId val="116640384"/>
        <c:scaling>
          <c:orientation val="minMax"/>
        </c:scaling>
        <c:axPos val="l"/>
        <c:majorGridlines/>
        <c:numFmt formatCode="General" sourceLinked="1"/>
        <c:tickLblPos val="nextTo"/>
        <c:crossAx val="116638848"/>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5.7868450038516567E-2"/>
          <c:y val="7.4642522388887758E-2"/>
          <c:w val="0.75757822657385776"/>
          <c:h val="0.77583336009974624"/>
        </c:manualLayout>
      </c:layout>
      <c:barChart>
        <c:barDir val="col"/>
        <c:grouping val="clustered"/>
        <c:ser>
          <c:idx val="0"/>
          <c:order val="0"/>
          <c:cat>
            <c:strRef>
              <c:f>Φύλλο1!$L$10:$P$10</c:f>
              <c:strCache>
                <c:ptCount val="5"/>
                <c:pt idx="0">
                  <c:v>Συμφωνώ απόλυτα</c:v>
                </c:pt>
                <c:pt idx="1">
                  <c:v>Μάλλον συμφωνώ</c:v>
                </c:pt>
                <c:pt idx="2">
                  <c:v>Μάλλον διαφωνώ</c:v>
                </c:pt>
                <c:pt idx="3">
                  <c:v>Διαφωνώ απόλυτα</c:v>
                </c:pt>
                <c:pt idx="4">
                  <c:v>δεν ξέρω / δεν απαντώ</c:v>
                </c:pt>
              </c:strCache>
            </c:strRef>
          </c:cat>
          <c:val>
            <c:numRef>
              <c:f>Φύλλο1!$L$11:$P$11</c:f>
              <c:numCache>
                <c:formatCode>General</c:formatCode>
                <c:ptCount val="5"/>
                <c:pt idx="0">
                  <c:v>78</c:v>
                </c:pt>
                <c:pt idx="1">
                  <c:v>42</c:v>
                </c:pt>
                <c:pt idx="2">
                  <c:v>17</c:v>
                </c:pt>
                <c:pt idx="3">
                  <c:v>14</c:v>
                </c:pt>
                <c:pt idx="4">
                  <c:v>9</c:v>
                </c:pt>
              </c:numCache>
            </c:numRef>
          </c:val>
        </c:ser>
        <c:axId val="116676480"/>
        <c:axId val="116678016"/>
      </c:barChart>
      <c:catAx>
        <c:axId val="116676480"/>
        <c:scaling>
          <c:orientation val="minMax"/>
        </c:scaling>
        <c:axPos val="b"/>
        <c:tickLblPos val="nextTo"/>
        <c:crossAx val="116678016"/>
        <c:crosses val="autoZero"/>
        <c:auto val="1"/>
        <c:lblAlgn val="ctr"/>
        <c:lblOffset val="100"/>
      </c:catAx>
      <c:valAx>
        <c:axId val="116678016"/>
        <c:scaling>
          <c:orientation val="minMax"/>
        </c:scaling>
        <c:axPos val="l"/>
        <c:majorGridlines/>
        <c:numFmt formatCode="General" sourceLinked="1"/>
        <c:tickLblPos val="nextTo"/>
        <c:crossAx val="116676480"/>
        <c:crosses val="autoZero"/>
        <c:crossBetween val="between"/>
      </c:valAx>
      <c:spPr>
        <a:noFill/>
        <a:ln w="25400">
          <a:noFill/>
        </a:ln>
      </c:spPr>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503238"/>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503238"/>
          </a:xfrm>
          <a:prstGeom prst="rect">
            <a:avLst/>
          </a:prstGeom>
        </p:spPr>
        <p:txBody>
          <a:bodyPr vert="horz" lIns="91440" tIns="45720" rIns="91440" bIns="45720" rtlCol="0"/>
          <a:lstStyle>
            <a:lvl1pPr algn="r">
              <a:defRPr sz="1200"/>
            </a:lvl1pPr>
          </a:lstStyle>
          <a:p>
            <a:fld id="{10B36524-A7D7-423C-9065-1DEC5E756628}" type="datetimeFigureOut">
              <a:rPr lang="el-GR" smtClean="0"/>
              <a:t>6/5/2015</a:t>
            </a:fld>
            <a:endParaRPr lang="el-GR"/>
          </a:p>
        </p:txBody>
      </p:sp>
      <p:sp>
        <p:nvSpPr>
          <p:cNvPr id="4" name="3 - Θέση υποσέλιδου"/>
          <p:cNvSpPr>
            <a:spLocks noGrp="1"/>
          </p:cNvSpPr>
          <p:nvPr>
            <p:ph type="ftr" sz="quarter" idx="2"/>
          </p:nvPr>
        </p:nvSpPr>
        <p:spPr>
          <a:xfrm>
            <a:off x="0" y="9547225"/>
            <a:ext cx="2971800" cy="503238"/>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9547225"/>
            <a:ext cx="2971800" cy="503238"/>
          </a:xfrm>
          <a:prstGeom prst="rect">
            <a:avLst/>
          </a:prstGeom>
        </p:spPr>
        <p:txBody>
          <a:bodyPr vert="horz" lIns="91440" tIns="45720" rIns="91440" bIns="45720" rtlCol="0" anchor="b"/>
          <a:lstStyle>
            <a:lvl1pPr algn="r">
              <a:defRPr sz="1200"/>
            </a:lvl1pPr>
          </a:lstStyle>
          <a:p>
            <a:fld id="{78A9C4A3-6C51-4CF3-A0B2-4D2C07A6BFDD}" type="slidenum">
              <a:rPr lang="el-GR" smtClean="0"/>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B8CC59-528A-4C92-A6AB-D88012134865}" type="datetimeFigureOut">
              <a:rPr lang="el-GR" smtClean="0"/>
              <a:pPr/>
              <a:t>6/5/2015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27DC32-25AE-4C25-918F-9E7CC7A92EA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8CC59-528A-4C92-A6AB-D88012134865}" type="datetimeFigureOut">
              <a:rPr lang="el-GR" smtClean="0"/>
              <a:pPr/>
              <a:t>6/5/2015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7DC32-25AE-4C25-918F-9E7CC7A92EA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Σχολικός κανονισμός</a:t>
            </a:r>
            <a:endParaRPr lang="el-GR" dirty="0"/>
          </a:p>
        </p:txBody>
      </p:sp>
      <p:sp>
        <p:nvSpPr>
          <p:cNvPr id="3" name="2 - Υπότιτλος"/>
          <p:cNvSpPr>
            <a:spLocks noGrp="1"/>
          </p:cNvSpPr>
          <p:nvPr>
            <p:ph type="subTitle" idx="1"/>
          </p:nvPr>
        </p:nvSpPr>
        <p:spPr/>
        <p:txBody>
          <a:bodyPr/>
          <a:lstStyle/>
          <a:p>
            <a:r>
              <a:rPr lang="el-GR" dirty="0" smtClean="0"/>
              <a:t>Οι θέσεις των μαθητών</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ΚΑΝΟΝΕΣ ΕΞΩ ΑΠΟ ΤΗΝ ΤΑΞΗ</a:t>
            </a:r>
            <a:endParaRPr lang="el-GR" dirty="0"/>
          </a:p>
        </p:txBody>
      </p:sp>
      <p:sp>
        <p:nvSpPr>
          <p:cNvPr id="5" name="4 - Θέση κειμένου"/>
          <p:cNvSpPr>
            <a:spLocks noGrp="1"/>
          </p:cNvSpPr>
          <p:nvPr>
            <p:ph type="body" idx="1"/>
          </p:nvPr>
        </p:nvSpPr>
        <p:spPr/>
        <p:txBody>
          <a:bodyPr/>
          <a:lstStyle/>
          <a:p>
            <a:r>
              <a:rPr lang="el-GR" dirty="0" smtClean="0"/>
              <a:t>ΟΜΑΔΑ Β</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Γράφημα"/>
          <p:cNvGraphicFramePr/>
          <p:nvPr/>
        </p:nvGraphicFramePr>
        <p:xfrm>
          <a:off x="1115616" y="809625"/>
          <a:ext cx="7056784" cy="5238750"/>
        </p:xfrm>
        <a:graphic>
          <a:graphicData uri="http://schemas.openxmlformats.org/drawingml/2006/chart">
            <c:chart xmlns:c="http://schemas.openxmlformats.org/drawingml/2006/chart" xmlns:r="http://schemas.openxmlformats.org/officeDocument/2006/relationships" r:id="rId2"/>
          </a:graphicData>
        </a:graphic>
      </p:graphicFrame>
      <p:sp>
        <p:nvSpPr>
          <p:cNvPr id="3" name="2 - Τίτλος"/>
          <p:cNvSpPr>
            <a:spLocks noGrp="1"/>
          </p:cNvSpPr>
          <p:nvPr>
            <p:ph type="title"/>
          </p:nvPr>
        </p:nvSpPr>
        <p:spPr/>
        <p:txBody>
          <a:bodyPr>
            <a:normAutofit/>
          </a:bodyPr>
          <a:lstStyle/>
          <a:p>
            <a:r>
              <a:rPr lang="el-GR" sz="2400" dirty="0" smtClean="0"/>
              <a:t>Η προσέλευση και η συμμετοχή στην πρωινή συγκέντρωση του σχολείου είναι διαδικασία που την θεωρείτε ...</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Συμφωνείτε με την πρόταση: Οι σχολικές εκδηλώσεις (γιορτές, εκδρομές κλπ) αποτελούν σημαντική έκφραση της σχολικής ζωής που πρέπει από όλους να αντιμετωπίζονται με σωστή συμπεριφορά και συνέπεια</a:t>
            </a:r>
            <a:endParaRPr lang="el-GR" sz="2400" dirty="0"/>
          </a:p>
        </p:txBody>
      </p:sp>
      <p:graphicFrame>
        <p:nvGraphicFramePr>
          <p:cNvPr id="4" name="3 - Θέση περιεχομένου"/>
          <p:cNvGraphicFramePr>
            <a:graphicFrameLocks noGrp="1"/>
          </p:cNvGraphicFramePr>
          <p:nvPr>
            <p:ph idx="1"/>
          </p:nvPr>
        </p:nvGraphicFramePr>
        <p:xfrm>
          <a:off x="539552" y="1556792"/>
          <a:ext cx="8229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8 - Γράφημα"/>
          <p:cNvGraphicFramePr/>
          <p:nvPr/>
        </p:nvGraphicFramePr>
        <p:xfrm>
          <a:off x="1187624" y="2057400"/>
          <a:ext cx="7056784" cy="41799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755576" y="404664"/>
            <a:ext cx="7772400" cy="1470025"/>
          </a:xfrm>
        </p:spPr>
        <p:txBody>
          <a:bodyPr>
            <a:normAutofit/>
          </a:bodyPr>
          <a:lstStyle/>
          <a:p>
            <a:r>
              <a:rPr lang="el-GR" sz="2400" dirty="0" smtClean="0"/>
              <a:t> Συμφωνείτε με την άποψη "Η συμπεριφορά των μαθητών /καθηγητών στις εκδρομές πρέπει να συναρμόζει με το ήθος του σχολείου"</a:t>
            </a:r>
            <a:endParaRPr lang="el-GR" sz="2400" dirty="0"/>
          </a:p>
        </p:txBody>
      </p:sp>
      <p:graphicFrame>
        <p:nvGraphicFramePr>
          <p:cNvPr id="7" name="6 - Γράφημα"/>
          <p:cNvGraphicFramePr/>
          <p:nvPr/>
        </p:nvGraphicFramePr>
        <p:xfrm>
          <a:off x="899592" y="1772816"/>
          <a:ext cx="6840760"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 Το κάπνισμα απαγορεύεται στο σχολείο, με απόφαση της Πολιτείας, Θεωρείτε την απαγόρευση αυτή</a:t>
            </a:r>
            <a:endParaRPr lang="el-GR" sz="2400" dirty="0"/>
          </a:p>
        </p:txBody>
      </p:sp>
      <p:graphicFrame>
        <p:nvGraphicFramePr>
          <p:cNvPr id="4" name="7 - Γράφημα"/>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ΚΑΝΟΝΕΣ ΜΕΣΑ ΣΤΗΝ ΤΑΞΗ</a:t>
            </a:r>
            <a:endParaRPr lang="el-GR" dirty="0"/>
          </a:p>
        </p:txBody>
      </p:sp>
      <p:sp>
        <p:nvSpPr>
          <p:cNvPr id="3" name="2 - Θέση κειμένου"/>
          <p:cNvSpPr>
            <a:spLocks noGrp="1"/>
          </p:cNvSpPr>
          <p:nvPr>
            <p:ph type="body" idx="1"/>
          </p:nvPr>
        </p:nvSpPr>
        <p:spPr/>
        <p:txBody>
          <a:bodyPr/>
          <a:lstStyle/>
          <a:p>
            <a:r>
              <a:rPr lang="el-GR" dirty="0" smtClean="0"/>
              <a:t>ΟΜΑΔΑ Γ</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Θεωρείτε την ύπαρξη επιμελητών στην τάξη ...</a:t>
            </a:r>
            <a:endParaRPr lang="el-GR" dirty="0"/>
          </a:p>
        </p:txBody>
      </p:sp>
      <p:graphicFrame>
        <p:nvGraphicFramePr>
          <p:cNvPr id="4" name="1 - Γράφημα"/>
          <p:cNvGraphicFramePr>
            <a:graphicFrameLocks noGrp="1"/>
          </p:cNvGraphicFramePr>
          <p:nvPr>
            <p:ph idx="1"/>
          </p:nvPr>
        </p:nvGraphicFramePr>
        <p:xfrm>
          <a:off x="467544" y="1700808"/>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a:t>
            </a:r>
            <a:r>
              <a:rPr lang="el-GR" dirty="0"/>
              <a:t>ορισμός απουσιολόγου νομίζετε ότι πρέπει να γίνεται</a:t>
            </a:r>
            <a:r>
              <a:rPr lang="el-GR" dirty="0" smtClean="0"/>
              <a:t> …</a:t>
            </a:r>
            <a:endParaRPr lang="el-GR" dirty="0"/>
          </a:p>
        </p:txBody>
      </p:sp>
      <p:graphicFrame>
        <p:nvGraphicFramePr>
          <p:cNvPr id="4" name="2 - Γράφημα"/>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Θεωρείτε </a:t>
            </a:r>
            <a:r>
              <a:rPr lang="el-GR" dirty="0"/>
              <a:t>ότι η εκκένωση της τάξης τα </a:t>
            </a:r>
            <a:r>
              <a:rPr lang="el-GR" dirty="0" smtClean="0"/>
              <a:t>διαλείμματα… </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143000"/>
          </a:xfrm>
        </p:spPr>
        <p:txBody>
          <a:bodyPr>
            <a:noAutofit/>
          </a:bodyPr>
          <a:lstStyle/>
          <a:p>
            <a:r>
              <a:rPr lang="el-GR" sz="2800" dirty="0" smtClean="0"/>
              <a:t>Η </a:t>
            </a:r>
            <a:r>
              <a:rPr lang="el-GR" sz="2800" dirty="0"/>
              <a:t>χρήση κινητού απαγορεύεται μέσα στην τάξη κατά την διάρκεια του μαθήματος, με απόφαση του Υπουργείου </a:t>
            </a:r>
            <a:r>
              <a:rPr lang="el-GR" sz="2800" dirty="0" smtClean="0"/>
              <a:t>Παιδείας. </a:t>
            </a:r>
            <a:r>
              <a:rPr lang="el-GR" sz="2800" dirty="0"/>
              <a:t>Θεωρείτε την απαγόρευση </a:t>
            </a:r>
            <a:r>
              <a:rPr lang="el-GR" sz="2800" dirty="0" smtClean="0"/>
              <a:t>αυτή</a:t>
            </a:r>
            <a:endParaRPr lang="el-GR" sz="2800" dirty="0"/>
          </a:p>
        </p:txBody>
      </p:sp>
      <p:graphicFrame>
        <p:nvGraphicFramePr>
          <p:cNvPr id="4" name="4 - Γράφημα"/>
          <p:cNvGraphicFramePr>
            <a:graphicFrameLocks noGrp="1"/>
          </p:cNvGraphicFramePr>
          <p:nvPr>
            <p:ph idx="1"/>
          </p:nvPr>
        </p:nvGraphicFramePr>
        <p:xfrm>
          <a:off x="539552" y="155679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192688"/>
          </a:xfrm>
        </p:spPr>
        <p:txBody>
          <a:bodyPr>
            <a:normAutofit fontScale="85000" lnSpcReduction="10000"/>
          </a:bodyPr>
          <a:lstStyle/>
          <a:p>
            <a:pPr>
              <a:buNone/>
            </a:pPr>
            <a:r>
              <a:rPr lang="el-GR" sz="4800" b="1" dirty="0" smtClean="0"/>
              <a:t>Σκοπός</a:t>
            </a:r>
          </a:p>
          <a:p>
            <a:r>
              <a:rPr lang="el-GR" dirty="0" smtClean="0"/>
              <a:t>Σκοπός της ερευνητικής εργασίας είναι η διερεύνηση των απόψεων των μαθητών σχετικά με την ύπαρξη, μορφή και λειτουργία των κανόνων στη τάξη και το σχολείο προκειμένου να χρησιμοποιηθούν οι απόψεις αυτές στην δημιουργία Εσωτερικού Κανονισμού Λειτουργία του σχολείου μας.</a:t>
            </a:r>
          </a:p>
          <a:p>
            <a:pPr>
              <a:buNone/>
            </a:pPr>
            <a:endParaRPr lang="el-GR" dirty="0" smtClean="0"/>
          </a:p>
          <a:p>
            <a:pPr>
              <a:buNone/>
            </a:pPr>
            <a:r>
              <a:rPr lang="el-GR" sz="4800" b="1" dirty="0" smtClean="0"/>
              <a:t>Ερευνητικά ερωτήματα</a:t>
            </a:r>
          </a:p>
          <a:p>
            <a:r>
              <a:rPr lang="el-GR" dirty="0" smtClean="0"/>
              <a:t>Ποιες οι απόψεις των μαθητών για το ρόλο της ύπαρξη κανόνων στην λειτουργία της σχολικής ζωής;</a:t>
            </a:r>
          </a:p>
          <a:p>
            <a:r>
              <a:rPr lang="el-GR" dirty="0" smtClean="0"/>
              <a:t>Ποιοι κατά την άποψη των μαθητών πρέπει να είναι αυτοί οι κανόνες;</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r>
              <a:rPr lang="el-GR" sz="3100" dirty="0"/>
              <a:t>Θεωρείτε ότι πρέπει να επιτρέπεται η κατανάλωση τροφίμων στην τάξη στην ώρα του μαθήματος;</a:t>
            </a:r>
            <a:r>
              <a:rPr lang="el-GR" sz="3100" dirty="0" smtClean="0"/>
              <a:t> </a:t>
            </a:r>
            <a:endParaRPr lang="el-GR" sz="3100" dirty="0"/>
          </a:p>
        </p:txBody>
      </p:sp>
      <p:graphicFrame>
        <p:nvGraphicFramePr>
          <p:cNvPr id="4" name="5 - Γράφημα"/>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r>
              <a:rPr lang="el-GR" dirty="0" smtClean="0"/>
              <a:t>ΚΑΝΟΝΙΣΜΟΣ ΚΑΙ ΕΚΛΕΓΜΕΝΑ ΟΡΓΑΝΑ ΜΑΘΗΤΩΝ</a:t>
            </a:r>
            <a:endParaRPr lang="el-GR" dirty="0"/>
          </a:p>
        </p:txBody>
      </p:sp>
      <p:sp>
        <p:nvSpPr>
          <p:cNvPr id="7" name="6 - Θέση κειμένου"/>
          <p:cNvSpPr>
            <a:spLocks noGrp="1"/>
          </p:cNvSpPr>
          <p:nvPr>
            <p:ph type="body" idx="1"/>
          </p:nvPr>
        </p:nvSpPr>
        <p:spPr/>
        <p:txBody>
          <a:bodyPr/>
          <a:lstStyle/>
          <a:p>
            <a:r>
              <a:rPr lang="el-GR" dirty="0" smtClean="0"/>
              <a:t>ΟΜΑΔΑ Δ</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764704"/>
            <a:ext cx="8496944" cy="639762"/>
          </a:xfrm>
        </p:spPr>
        <p:txBody>
          <a:bodyPr>
            <a:noAutofit/>
          </a:bodyPr>
          <a:lstStyle/>
          <a:p>
            <a:r>
              <a:rPr lang="el-GR" sz="2800" dirty="0" smtClean="0"/>
              <a:t>Θεωρείτε </a:t>
            </a:r>
            <a:r>
              <a:rPr lang="el-GR" sz="2800" dirty="0"/>
              <a:t>ότι τα μαθητικά συμβούλια (15 </a:t>
            </a:r>
            <a:r>
              <a:rPr lang="el-GR" sz="2800" dirty="0" err="1"/>
              <a:t>μελές</a:t>
            </a:r>
            <a:r>
              <a:rPr lang="el-GR" sz="2800" dirty="0"/>
              <a:t> και 5 μελή) πρέπει να συνεργάζονται σε θέματα που αφορούν το σχολείο με τους καθηγητές; και τον διευθυντή.</a:t>
            </a:r>
            <a:r>
              <a:rPr lang="el-GR" sz="2800" dirty="0" smtClean="0"/>
              <a:t> </a:t>
            </a:r>
            <a:endParaRPr lang="el-GR" sz="2800" dirty="0"/>
          </a:p>
        </p:txBody>
      </p:sp>
      <p:graphicFrame>
        <p:nvGraphicFramePr>
          <p:cNvPr id="4" name="3 - Θέση περιεχομένου"/>
          <p:cNvGraphicFramePr>
            <a:graphicFrameLocks noGrp="1"/>
          </p:cNvGraphicFramePr>
          <p:nvPr>
            <p:ph idx="1"/>
          </p:nvPr>
        </p:nvGraphicFramePr>
        <p:xfrm>
          <a:off x="539552" y="2332037"/>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a:t>15. Θεωρείτε ότι τα μαθητικά συμβούλια πρέπει να παρίστανται στις διαδικασίες απολογισμού ενός μαθητή που κατηγορείται για λανθασμένη συμπεριφορά ενώπιον του διευθυντή ή ενώπιον του συλλόγου καθηγητών.</a:t>
            </a:r>
            <a:r>
              <a:rPr lang="el-GR" sz="2000" dirty="0" smtClean="0"/>
              <a:t> </a:t>
            </a:r>
            <a:endParaRPr lang="el-GR" sz="2000" dirty="0"/>
          </a:p>
        </p:txBody>
      </p:sp>
      <p:graphicFrame>
        <p:nvGraphicFramePr>
          <p:cNvPr id="4" name="4 - Γράφημα"/>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a:t>16. Συμφωνείτε με την πρόταση: Πρέπει να προβλέπει ο κανονισμός διαδικασίες μεταφοράς αιτημάτων των μαθητές μέσω των μαθητικών συμβουλίων".</a:t>
            </a:r>
            <a:r>
              <a:rPr lang="el-GR" sz="2000" dirty="0" smtClean="0"/>
              <a:t> </a:t>
            </a:r>
            <a:endParaRPr lang="el-GR" sz="2000" dirty="0"/>
          </a:p>
        </p:txBody>
      </p:sp>
      <p:graphicFrame>
        <p:nvGraphicFramePr>
          <p:cNvPr id="4" name="5 - Γράφημα"/>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a:t>17. Θεωρείτε ότι τα μαθητικά συμβούλια και οι μαθητές πρέπει να παρεμβαίνουν σε δράσεις για την βελτίωση της εμφάνισης του περιβάλλοντος της τάξης και του σχολείου</a:t>
            </a:r>
            <a:r>
              <a:rPr lang="el-GR" sz="2000" dirty="0" smtClean="0"/>
              <a:t> </a:t>
            </a:r>
            <a:endParaRPr lang="el-GR" sz="2000" dirty="0"/>
          </a:p>
        </p:txBody>
      </p:sp>
      <p:graphicFrame>
        <p:nvGraphicFramePr>
          <p:cNvPr id="4" name="7 - Γράφημα"/>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Συμπεράσματα</a:t>
            </a:r>
            <a:endParaRPr lang="el-GR" dirty="0"/>
          </a:p>
        </p:txBody>
      </p:sp>
      <p:sp>
        <p:nvSpPr>
          <p:cNvPr id="3" name="2 - Θέση περιεχομένου"/>
          <p:cNvSpPr>
            <a:spLocks noGrp="1"/>
          </p:cNvSpPr>
          <p:nvPr>
            <p:ph idx="1"/>
          </p:nvPr>
        </p:nvSpPr>
        <p:spPr/>
        <p:txBody>
          <a:bodyPr/>
          <a:lstStyle/>
          <a:p>
            <a:r>
              <a:rPr lang="el-GR" dirty="0" smtClean="0"/>
              <a:t>Οι μαθητές και οι μαθήτριες</a:t>
            </a:r>
          </a:p>
          <a:p>
            <a:pPr lvl="1"/>
            <a:r>
              <a:rPr lang="el-GR" dirty="0" smtClean="0"/>
              <a:t>θέλουν  σχολικό </a:t>
            </a:r>
            <a:r>
              <a:rPr lang="el-GR" dirty="0" err="1" smtClean="0"/>
              <a:t>κανονισμόπου</a:t>
            </a:r>
            <a:r>
              <a:rPr lang="el-GR" dirty="0" smtClean="0"/>
              <a:t> να αφορά όλους στο σχολείο</a:t>
            </a:r>
          </a:p>
          <a:p>
            <a:pPr lvl="1"/>
            <a:r>
              <a:rPr lang="el-GR" dirty="0" smtClean="0"/>
              <a:t>θέλουν  σχολικό κανονισμό που να έχει συνταχθεί  από κοινού με καθηγητές , μαθητές και γονείς</a:t>
            </a:r>
          </a:p>
          <a:p>
            <a:pPr lvl="1"/>
            <a:r>
              <a:rPr lang="el-GR" dirty="0" smtClean="0"/>
              <a:t>συμφωνούν στην γενική απαγόρευση καπνίσματος και χρήσης κινητού στην τάξη</a:t>
            </a:r>
          </a:p>
          <a:p>
            <a:pPr lvl="1"/>
            <a:r>
              <a:rPr lang="el-GR" dirty="0" smtClean="0"/>
              <a:t>συμφωνούν στην εμπλοκή στις διαδικασίες των εκλεγμένων αντιπροσώπων τους</a:t>
            </a:r>
          </a:p>
          <a:p>
            <a:pPr lvl="1"/>
            <a:endParaRPr lang="el-GR" dirty="0" smtClean="0"/>
          </a:p>
          <a:p>
            <a:pPr lvl="1"/>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Μέθοδος εργασίας</a:t>
            </a:r>
            <a:endParaRPr lang="el-GR" dirty="0"/>
          </a:p>
        </p:txBody>
      </p:sp>
      <p:sp>
        <p:nvSpPr>
          <p:cNvPr id="3" name="2 - Θέση περιεχομένου"/>
          <p:cNvSpPr>
            <a:spLocks noGrp="1"/>
          </p:cNvSpPr>
          <p:nvPr>
            <p:ph idx="1"/>
          </p:nvPr>
        </p:nvSpPr>
        <p:spPr/>
        <p:txBody>
          <a:bodyPr>
            <a:normAutofit/>
          </a:bodyPr>
          <a:lstStyle/>
          <a:p>
            <a:pPr>
              <a:buNone/>
            </a:pPr>
            <a:r>
              <a:rPr lang="el-GR" b="1" dirty="0" smtClean="0"/>
              <a:t>Πηγές αναζήτησης δεδομένων:</a:t>
            </a:r>
            <a:r>
              <a:rPr lang="el-GR" dirty="0" smtClean="0"/>
              <a:t> </a:t>
            </a:r>
          </a:p>
          <a:p>
            <a:r>
              <a:rPr lang="el-GR" dirty="0" smtClean="0"/>
              <a:t>Διαδίκτυο (σχολικοί κανονισμοί, κείμενα Υπουργείου Παιδείας</a:t>
            </a:r>
          </a:p>
          <a:p>
            <a:r>
              <a:rPr lang="el-GR" dirty="0" smtClean="0"/>
              <a:t>Επιστημονικά άρθρα</a:t>
            </a:r>
          </a:p>
          <a:p>
            <a:r>
              <a:rPr lang="el-GR" dirty="0" smtClean="0"/>
              <a:t>Πρωτογενής έρευνα  (στατιστική ανάλυση δεδομένων που λήφθηκαν από το ερωτηματολόγια που απαντήθηκαν από όλους τους μαθητές  Α και Β Λυκείου.</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ΓΕΝΙΚΑ ΓΙΑ ΤΟΝ ΚΑΝΟΝΙΣΜΟ</a:t>
            </a:r>
            <a:endParaRPr lang="el-GR" dirty="0"/>
          </a:p>
        </p:txBody>
      </p:sp>
      <p:sp>
        <p:nvSpPr>
          <p:cNvPr id="5" name="4 - Θέση κειμένου"/>
          <p:cNvSpPr>
            <a:spLocks noGrp="1"/>
          </p:cNvSpPr>
          <p:nvPr>
            <p:ph type="body" idx="1"/>
          </p:nvPr>
        </p:nvSpPr>
        <p:spPr/>
        <p:txBody>
          <a:bodyPr/>
          <a:lstStyle/>
          <a:p>
            <a:r>
              <a:rPr lang="el-GR" dirty="0" smtClean="0"/>
              <a:t>ΟΜΑΔΑ 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7424"/>
            <a:ext cx="8686800" cy="3024336"/>
          </a:xfrm>
        </p:spPr>
        <p:txBody>
          <a:bodyPr>
            <a:normAutofit/>
          </a:bodyPr>
          <a:lstStyle/>
          <a:p>
            <a:r>
              <a:rPr lang="el-GR" sz="3200" dirty="0" smtClean="0"/>
              <a:t>Πιστεύετε </a:t>
            </a:r>
            <a:r>
              <a:rPr lang="el-GR" sz="3200" dirty="0"/>
              <a:t>ότι η ύπαρξη γραπτού Σχολικού Κανονισμού, ο οποίος θα οριοθετεί την δράση του κάθε μέλους της σχολικής κοινότητας στο σχολείο </a:t>
            </a:r>
            <a:r>
              <a:rPr lang="el-GR" sz="3200" dirty="0" smtClean="0"/>
              <a:t>μας:</a:t>
            </a:r>
            <a:endParaRPr lang="el-GR" sz="3200" dirty="0"/>
          </a:p>
        </p:txBody>
      </p:sp>
      <p:graphicFrame>
        <p:nvGraphicFramePr>
          <p:cNvPr id="4" name="3 - Θέση περιεχομένου"/>
          <p:cNvGraphicFramePr>
            <a:graphicFrameLocks noGrp="1"/>
          </p:cNvGraphicFramePr>
          <p:nvPr>
            <p:ph idx="1"/>
          </p:nvPr>
        </p:nvGraphicFramePr>
        <p:xfrm>
          <a:off x="251520" y="1628800"/>
          <a:ext cx="8435280" cy="49971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Ο Σχολικός Κανονισμός πρέπει να συντάσσεται:</a:t>
            </a:r>
            <a:endParaRPr lang="el-GR" sz="3200" dirty="0"/>
          </a:p>
        </p:txBody>
      </p:sp>
      <p:graphicFrame>
        <p:nvGraphicFramePr>
          <p:cNvPr id="4" name="3 - Θέση περιεχομένου"/>
          <p:cNvGraphicFramePr>
            <a:graphicFrameLocks noGrp="1"/>
          </p:cNvGraphicFramePr>
          <p:nvPr>
            <p:ph idx="1"/>
          </p:nvPr>
        </p:nvGraphicFramePr>
        <p:xfrm>
          <a:off x="323528" y="1124744"/>
          <a:ext cx="8363272"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Ο Σχολικός Κανονισμός πρέπει να αφορά: </a:t>
            </a:r>
            <a:endParaRPr lang="el-GR" sz="3200" dirty="0"/>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Σχολικός κανονισμός θεωρείτε ότι πρέπει να στοχεύει</a:t>
            </a:r>
            <a:endParaRPr lang="el-GR" dirty="0"/>
          </a:p>
        </p:txBody>
      </p:sp>
      <p:graphicFrame>
        <p:nvGraphicFramePr>
          <p:cNvPr id="4" name="1 - Γράφημα"/>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570186"/>
          </a:xfrm>
        </p:spPr>
        <p:txBody>
          <a:bodyPr>
            <a:normAutofit fontScale="90000"/>
          </a:bodyPr>
          <a:lstStyle/>
          <a:p>
            <a:r>
              <a:rPr lang="el-GR" dirty="0" smtClean="0"/>
              <a:t>Οι κανόνες που έχουν θεσπισθεί από το κράτος για τα σχολεία θεωρείτε ότι ...</a:t>
            </a:r>
            <a:endParaRPr lang="el-GR" dirty="0"/>
          </a:p>
        </p:txBody>
      </p:sp>
      <p:graphicFrame>
        <p:nvGraphicFramePr>
          <p:cNvPr id="4" name="2 - Γράφημα"/>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Θέμα του Office">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509</Words>
  <Application>Microsoft Office PowerPoint</Application>
  <PresentationFormat>Προβολή στην οθόνη (4:3)</PresentationFormat>
  <Paragraphs>45</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Σχολικός κανονισμός</vt:lpstr>
      <vt:lpstr>Διαφάνεια 2</vt:lpstr>
      <vt:lpstr>Μέθοδος εργασίας</vt:lpstr>
      <vt:lpstr>ΓΕΝΙΚΑ ΓΙΑ ΤΟΝ ΚΑΝΟΝΙΣΜΟ</vt:lpstr>
      <vt:lpstr>Πιστεύετε ότι η ύπαρξη γραπτού Σχολικού Κανονισμού, ο οποίος θα οριοθετεί την δράση του κάθε μέλους της σχολικής κοινότητας στο σχολείο μας:</vt:lpstr>
      <vt:lpstr>Ο Σχολικός Κανονισμός πρέπει να συντάσσεται:</vt:lpstr>
      <vt:lpstr>Ο Σχολικός Κανονισμός πρέπει να αφορά: </vt:lpstr>
      <vt:lpstr>Ο Σχολικός κανονισμός θεωρείτε ότι πρέπει να στοχεύει</vt:lpstr>
      <vt:lpstr>Οι κανόνες που έχουν θεσπισθεί από το κράτος για τα σχολεία θεωρείτε ότι ...</vt:lpstr>
      <vt:lpstr>ΚΑΝΟΝΕΣ ΕΞΩ ΑΠΟ ΤΗΝ ΤΑΞΗ</vt:lpstr>
      <vt:lpstr>Η προσέλευση και η συμμετοχή στην πρωινή συγκέντρωση του σχολείου είναι διαδικασία που την θεωρείτε ...</vt:lpstr>
      <vt:lpstr>Συμφωνείτε με την πρόταση: Οι σχολικές εκδηλώσεις (γιορτές, εκδρομές κλπ) αποτελούν σημαντική έκφραση της σχολικής ζωής που πρέπει από όλους να αντιμετωπίζονται με σωστή συμπεριφορά και συνέπεια</vt:lpstr>
      <vt:lpstr> Συμφωνείτε με την άποψη "Η συμπεριφορά των μαθητών /καθηγητών στις εκδρομές πρέπει να συναρμόζει με το ήθος του σχολείου"</vt:lpstr>
      <vt:lpstr> Το κάπνισμα απαγορεύεται στο σχολείο, με απόφαση της Πολιτείας, Θεωρείτε την απαγόρευση αυτή</vt:lpstr>
      <vt:lpstr>ΚΑΝΟΝΕΣ ΜΕΣΑ ΣΤΗΝ ΤΑΞΗ</vt:lpstr>
      <vt:lpstr>Θεωρείτε την ύπαρξη επιμελητών στην τάξη ...</vt:lpstr>
      <vt:lpstr>Ο ορισμός απουσιολόγου νομίζετε ότι πρέπει να γίνεται …</vt:lpstr>
      <vt:lpstr>Θεωρείτε ότι η εκκένωση της τάξης τα διαλείμματα… </vt:lpstr>
      <vt:lpstr>Η χρήση κινητού απαγορεύεται μέσα στην τάξη κατά την διάρκεια του μαθήματος, με απόφαση του Υπουργείου Παιδείας. Θεωρείτε την απαγόρευση αυτή</vt:lpstr>
      <vt:lpstr> Θεωρείτε ότι πρέπει να επιτρέπεται η κατανάλωση τροφίμων στην τάξη στην ώρα του μαθήματος; </vt:lpstr>
      <vt:lpstr>ΚΑΝΟΝΙΣΜΟΣ ΚΑΙ ΕΚΛΕΓΜΕΝΑ ΟΡΓΑΝΑ ΜΑΘΗΤΩΝ</vt:lpstr>
      <vt:lpstr>Θεωρείτε ότι τα μαθητικά συμβούλια (15 μελές και 5 μελή) πρέπει να συνεργάζονται σε θέματα που αφορούν το σχολείο με τους καθηγητές; και τον διευθυντή. </vt:lpstr>
      <vt:lpstr>15. Θεωρείτε ότι τα μαθητικά συμβούλια πρέπει να παρίστανται στις διαδικασίες απολογισμού ενός μαθητή που κατηγορείται για λανθασμένη συμπεριφορά ενώπιον του διευθυντή ή ενώπιον του συλλόγου καθηγητών. </vt:lpstr>
      <vt:lpstr>16. Συμφωνείτε με την πρόταση: Πρέπει να προβλέπει ο κανονισμός διαδικασίες μεταφοράς αιτημάτων των μαθητές μέσω των μαθητικών συμβουλίων". </vt:lpstr>
      <vt:lpstr>17. Θεωρείτε ότι τα μαθητικά συμβούλια και οι μαθητές πρέπει να παρεμβαίνουν σε δράσεις για την βελτίωση της εμφάνισης του περιβάλλοντος της τάξης και του σχολείου </vt:lpstr>
      <vt:lpstr>Συμπεράσματα</vt:lpstr>
    </vt:vector>
  </TitlesOfParts>
  <Company>2o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Σχολικός κανονισμός!</dc:title>
  <dc:creator>st6</dc:creator>
  <cp:lastModifiedBy>User</cp:lastModifiedBy>
  <cp:revision>21</cp:revision>
  <dcterms:created xsi:type="dcterms:W3CDTF">2015-04-29T09:05:24Z</dcterms:created>
  <dcterms:modified xsi:type="dcterms:W3CDTF">2015-05-06T04:45:22Z</dcterms:modified>
</cp:coreProperties>
</file>