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roject\&#916;&#953;&#945;&#963;&#954;&#941;&#948;&#945;&#963;&#951;%20&#964;&#945;%20&#931;&#945;&#946;&#946;&#945;&#964;&#959;&#954;&#973;&#961;&#953;&#945;&#954;&#945;\&#934;&#969;&#964;&#953;&#940;%20&#964;&#945;%20&#931;&#945;&#946;&#946;&#945;&#964;&#972;&#946;&#961;&#945;&#948;&#945;1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3\Desktop\&#934;&#969;&#964;&#953;&#940;%20&#964;&#945;%20&#931;&#945;&#946;&#946;&#945;&#964;&#972;&#946;&#961;&#945;&#948;&#945;2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3\Desktop\&#934;&#969;&#964;&#953;&#940;%20&#964;&#945;%20&#931;&#945;&#946;&#946;&#945;&#964;&#972;&#946;&#961;&#945;&#948;&#945;2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3\Desktop\&#934;&#969;&#964;&#953;&#940;%20&#964;&#945;%20&#931;&#945;&#946;&#946;&#945;&#964;&#972;&#946;&#961;&#945;&#948;&#945;2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6\Desktop\&#934;&#969;&#964;&#953;&#940;%20&#964;&#945;%20&#931;&#945;&#946;&#946;&#945;&#964;&#972;&#946;&#961;&#945;&#948;&#945;1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6\Desktop\&#934;&#969;&#964;&#953;&#940;%20&#964;&#945;%20&#931;&#945;&#946;&#946;&#945;&#964;&#972;&#946;&#961;&#945;&#948;&#945;1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10\Desktop\&#934;&#969;&#964;&#953;&#940;%20&#964;&#945;%20&#931;&#945;&#946;&#946;&#945;&#964;&#972;&#946;&#961;&#945;&#948;&#945;3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10\Desktop\&#934;&#969;&#964;&#953;&#940;%20&#964;&#945;%20&#931;&#945;&#946;&#946;&#945;&#964;&#972;&#946;&#961;&#945;&#948;&#945;3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10\Desktop\&#934;&#969;&#964;&#953;&#940;%20&#964;&#945;%20&#931;&#945;&#946;&#946;&#945;&#964;&#972;&#946;&#961;&#945;&#948;&#945;3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4\Desktop\&#934;&#969;&#964;&#953;&#940;%20&#964;&#945;%20&#931;&#945;&#946;&#946;&#945;&#964;&#972;&#946;&#961;&#945;&#948;&#945;4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4\Desktop\&#934;&#969;&#964;&#953;&#940;%20&#964;&#945;%20&#931;&#945;&#946;&#946;&#945;&#964;&#972;&#946;&#961;&#945;&#948;&#945;4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t4\Desktop\&#934;&#969;&#964;&#953;&#940;%20&#964;&#945;%20&#931;&#945;&#946;&#946;&#945;&#964;&#972;&#946;&#961;&#945;&#948;&#945;4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'Ομάδα 1'!$I$1:$K$1</c:f>
              <c:strCache>
                <c:ptCount val="3"/>
                <c:pt idx="0">
                  <c:v>Σχεδόν κάθε μέρα</c:v>
                </c:pt>
                <c:pt idx="1">
                  <c:v>2-3 φορές την εβδομάδα</c:v>
                </c:pt>
                <c:pt idx="2">
                  <c:v>2-3 φορές τον μήνα</c:v>
                </c:pt>
              </c:strCache>
            </c:strRef>
          </c:cat>
          <c:val>
            <c:numRef>
              <c:f>'Ομάδα 1'!$I$2:$K$2</c:f>
              <c:numCache>
                <c:formatCode>General</c:formatCode>
                <c:ptCount val="3"/>
                <c:pt idx="0">
                  <c:v>31</c:v>
                </c:pt>
                <c:pt idx="1">
                  <c:v>115</c:v>
                </c:pt>
                <c:pt idx="2">
                  <c:v>28</c:v>
                </c:pt>
              </c:numCache>
            </c:numRef>
          </c:val>
        </c:ser>
        <c:shape val="cylinder"/>
        <c:axId val="54455680"/>
        <c:axId val="42882176"/>
        <c:axId val="0"/>
      </c:bar3DChart>
      <c:catAx>
        <c:axId val="54455680"/>
        <c:scaling>
          <c:orientation val="minMax"/>
        </c:scaling>
        <c:axPos val="b"/>
        <c:numFmt formatCode="General" sourceLinked="1"/>
        <c:tickLblPos val="nextTo"/>
        <c:crossAx val="42882176"/>
        <c:crosses val="autoZero"/>
        <c:auto val="1"/>
        <c:lblAlgn val="ctr"/>
        <c:lblOffset val="100"/>
      </c:catAx>
      <c:valAx>
        <c:axId val="42882176"/>
        <c:scaling>
          <c:orientation val="minMax"/>
        </c:scaling>
        <c:axPos val="l"/>
        <c:majorGridlines/>
        <c:numFmt formatCode="General" sourceLinked="1"/>
        <c:tickLblPos val="nextTo"/>
        <c:crossAx val="544556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1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'Ομάδα 2'!$I$1:$L$1</c:f>
              <c:strCache>
                <c:ptCount val="4"/>
                <c:pt idx="0">
                  <c:v>καμμιά</c:v>
                </c:pt>
                <c:pt idx="1">
                  <c:v>1-2 φορές</c:v>
                </c:pt>
                <c:pt idx="2">
                  <c:v>3-4 φορές</c:v>
                </c:pt>
                <c:pt idx="3">
                  <c:v>σχεδόν καθημερινά</c:v>
                </c:pt>
              </c:strCache>
            </c:strRef>
          </c:cat>
          <c:val>
            <c:numRef>
              <c:f>'Ομάδα 2'!$I$2:$L$2</c:f>
              <c:numCache>
                <c:formatCode>General</c:formatCode>
                <c:ptCount val="4"/>
                <c:pt idx="0">
                  <c:v>37</c:v>
                </c:pt>
                <c:pt idx="1">
                  <c:v>48</c:v>
                </c:pt>
                <c:pt idx="2">
                  <c:v>36</c:v>
                </c:pt>
                <c:pt idx="3">
                  <c:v>53</c:v>
                </c:pt>
              </c:numCache>
            </c:numRef>
          </c:val>
        </c:ser>
        <c:gapDepth val="0"/>
        <c:shape val="cylinder"/>
        <c:axId val="55703424"/>
        <c:axId val="55704960"/>
        <c:axId val="0"/>
      </c:bar3DChart>
      <c:catAx>
        <c:axId val="55703424"/>
        <c:scaling>
          <c:orientation val="minMax"/>
        </c:scaling>
        <c:axPos val="b"/>
        <c:minorGridlines/>
        <c:tickLblPos val="nextTo"/>
        <c:crossAx val="55704960"/>
        <c:crosses val="autoZero"/>
        <c:auto val="1"/>
        <c:lblAlgn val="ctr"/>
        <c:lblOffset val="100"/>
      </c:catAx>
      <c:valAx>
        <c:axId val="55704960"/>
        <c:scaling>
          <c:orientation val="minMax"/>
        </c:scaling>
        <c:axPos val="l"/>
        <c:majorGridlines/>
        <c:numFmt formatCode="General" sourceLinked="1"/>
        <c:tickLblPos val="nextTo"/>
        <c:crossAx val="557034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6"/>
  <c:chart>
    <c:view3D>
      <c:rAngAx val="1"/>
    </c:view3D>
    <c:plotArea>
      <c:layout>
        <c:manualLayout>
          <c:layoutTarget val="inner"/>
          <c:xMode val="edge"/>
          <c:yMode val="edge"/>
          <c:x val="5.7794425002430358E-2"/>
          <c:y val="3.6443293946503807E-2"/>
          <c:w val="0.9190574268494216"/>
          <c:h val="0.5051258704501127"/>
        </c:manualLayout>
      </c:layout>
      <c:bar3DChart>
        <c:barDir val="col"/>
        <c:grouping val="clustered"/>
        <c:ser>
          <c:idx val="0"/>
          <c:order val="0"/>
          <c:spPr>
            <a:ln w="19050"/>
            <a:scene3d>
              <a:camera prst="orthographicFront"/>
              <a:lightRig rig="threePt" dir="t"/>
            </a:scene3d>
            <a:sp3d prstMaterial="metal">
              <a:bevelB/>
            </a:sp3d>
          </c:spPr>
          <c:dPt>
            <c:idx val="1"/>
            <c:spPr>
              <a:ln w="19050"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B/>
              </a:sp3d>
            </c:spPr>
          </c:dPt>
          <c:cat>
            <c:strRef>
              <c:f>'Ομάδα 2'!$I$7:$P$7</c:f>
              <c:strCache>
                <c:ptCount val="8"/>
                <c:pt idx="0">
                  <c:v>κανένα</c:v>
                </c:pt>
                <c:pt idx="1">
                  <c:v>Ποδόσφαιρο</c:v>
                </c:pt>
                <c:pt idx="2">
                  <c:v>Μπάσκετ</c:v>
                </c:pt>
                <c:pt idx="3">
                  <c:v>Βόλευ</c:v>
                </c:pt>
                <c:pt idx="4">
                  <c:v>Τένις - πιγκ πογκ</c:v>
                </c:pt>
                <c:pt idx="5">
                  <c:v>Γυμναστική</c:v>
                </c:pt>
                <c:pt idx="6">
                  <c:v>Αθλήματα υγρού στίβου</c:v>
                </c:pt>
                <c:pt idx="7">
                  <c:v>Άλλο</c:v>
                </c:pt>
              </c:strCache>
            </c:strRef>
          </c:cat>
          <c:val>
            <c:numRef>
              <c:f>'Ομάδα 2'!$I$8:$P$8</c:f>
              <c:numCache>
                <c:formatCode>General</c:formatCode>
                <c:ptCount val="8"/>
                <c:pt idx="0">
                  <c:v>26</c:v>
                </c:pt>
                <c:pt idx="1">
                  <c:v>32</c:v>
                </c:pt>
                <c:pt idx="2">
                  <c:v>16</c:v>
                </c:pt>
                <c:pt idx="3">
                  <c:v>12</c:v>
                </c:pt>
                <c:pt idx="4">
                  <c:v>0</c:v>
                </c:pt>
                <c:pt idx="5">
                  <c:v>49</c:v>
                </c:pt>
                <c:pt idx="6">
                  <c:v>5</c:v>
                </c:pt>
                <c:pt idx="7">
                  <c:v>32</c:v>
                </c:pt>
              </c:numCache>
            </c:numRef>
          </c:val>
        </c:ser>
        <c:gapDepth val="0"/>
        <c:shape val="cylinder"/>
        <c:axId val="55812480"/>
        <c:axId val="55814016"/>
        <c:axId val="0"/>
      </c:bar3DChart>
      <c:catAx>
        <c:axId val="55812480"/>
        <c:scaling>
          <c:orientation val="minMax"/>
        </c:scaling>
        <c:axPos val="b"/>
        <c:tickLblPos val="nextTo"/>
        <c:crossAx val="55814016"/>
        <c:crosses val="autoZero"/>
        <c:auto val="1"/>
        <c:lblAlgn val="ctr"/>
        <c:lblOffset val="100"/>
      </c:catAx>
      <c:valAx>
        <c:axId val="55814016"/>
        <c:scaling>
          <c:orientation val="minMax"/>
        </c:scaling>
        <c:axPos val="l"/>
        <c:majorGridlines/>
        <c:numFmt formatCode="General" sourceLinked="1"/>
        <c:tickLblPos val="nextTo"/>
        <c:crossAx val="55812480"/>
        <c:crosses val="autoZero"/>
        <c:crossBetween val="between"/>
      </c:valAx>
      <c:spPr>
        <a:effectLst>
          <a:innerShdw blurRad="63500" dist="50800" dir="13500000">
            <a:prstClr val="black">
              <a:alpha val="50000"/>
            </a:prstClr>
          </a:innerShdw>
        </a:effectLst>
      </c:spPr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4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'Ομάδα 2'!$I$10:$L$10</c:f>
              <c:strCache>
                <c:ptCount val="4"/>
                <c:pt idx="0">
                  <c:v>Ποτέ</c:v>
                </c:pt>
                <c:pt idx="1">
                  <c:v>Σπάνια</c:v>
                </c:pt>
                <c:pt idx="2">
                  <c:v>Σχεδόν κάθε Σαββατοκυριακο</c:v>
                </c:pt>
                <c:pt idx="3">
                  <c:v>Κάθε Σαββατοκύριακο</c:v>
                </c:pt>
              </c:strCache>
            </c:strRef>
          </c:cat>
          <c:val>
            <c:numRef>
              <c:f>'Ομάδα 2'!$I$11:$L$11</c:f>
              <c:numCache>
                <c:formatCode>General</c:formatCode>
                <c:ptCount val="4"/>
                <c:pt idx="0">
                  <c:v>33</c:v>
                </c:pt>
                <c:pt idx="1">
                  <c:v>80</c:v>
                </c:pt>
                <c:pt idx="2">
                  <c:v>31</c:v>
                </c:pt>
                <c:pt idx="3">
                  <c:v>30</c:v>
                </c:pt>
              </c:numCache>
            </c:numRef>
          </c:val>
        </c:ser>
        <c:gapDepth val="500"/>
        <c:shape val="cylinder"/>
        <c:axId val="55732096"/>
        <c:axId val="55733632"/>
        <c:axId val="0"/>
      </c:bar3DChart>
      <c:catAx>
        <c:axId val="55732096"/>
        <c:scaling>
          <c:orientation val="minMax"/>
        </c:scaling>
        <c:axPos val="b"/>
        <c:tickLblPos val="nextTo"/>
        <c:crossAx val="55733632"/>
        <c:crosses val="autoZero"/>
        <c:auto val="1"/>
        <c:lblAlgn val="ctr"/>
        <c:lblOffset val="100"/>
      </c:catAx>
      <c:valAx>
        <c:axId val="55733632"/>
        <c:scaling>
          <c:orientation val="minMax"/>
        </c:scaling>
        <c:axPos val="l"/>
        <c:majorGridlines/>
        <c:numFmt formatCode="General" sourceLinked="1"/>
        <c:tickLblPos val="nextTo"/>
        <c:crossAx val="557320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'Ομάδα 1'!$I$4:$N$4</c:f>
              <c:strCache>
                <c:ptCount val="6"/>
                <c:pt idx="0">
                  <c:v>Καφετέρια</c:v>
                </c:pt>
                <c:pt idx="1">
                  <c:v>Νυχτερινή ζωή (club, bar κλπ)</c:v>
                </c:pt>
                <c:pt idx="2">
                  <c:v>Απλή βόλτα</c:v>
                </c:pt>
                <c:pt idx="3">
                  <c:v>Αθλητικές δραστηριότητες</c:v>
                </c:pt>
                <c:pt idx="4">
                  <c:v>Ανταλλαγή επισκέψεων με φίλους</c:v>
                </c:pt>
                <c:pt idx="5">
                  <c:v>Άλλο</c:v>
                </c:pt>
              </c:strCache>
            </c:strRef>
          </c:cat>
          <c:val>
            <c:numRef>
              <c:f>'Ομάδα 1'!$I$5:$N$5</c:f>
              <c:numCache>
                <c:formatCode>General</c:formatCode>
                <c:ptCount val="6"/>
                <c:pt idx="0">
                  <c:v>89</c:v>
                </c:pt>
                <c:pt idx="1">
                  <c:v>19</c:v>
                </c:pt>
                <c:pt idx="2">
                  <c:v>36</c:v>
                </c:pt>
                <c:pt idx="3">
                  <c:v>11</c:v>
                </c:pt>
                <c:pt idx="4">
                  <c:v>6</c:v>
                </c:pt>
                <c:pt idx="5">
                  <c:v>13</c:v>
                </c:pt>
              </c:numCache>
            </c:numRef>
          </c:val>
        </c:ser>
        <c:shape val="cylinder"/>
        <c:axId val="42910464"/>
        <c:axId val="42912000"/>
        <c:axId val="0"/>
      </c:bar3DChart>
      <c:catAx>
        <c:axId val="42910464"/>
        <c:scaling>
          <c:orientation val="minMax"/>
        </c:scaling>
        <c:axPos val="b"/>
        <c:numFmt formatCode="General" sourceLinked="1"/>
        <c:tickLblPos val="nextTo"/>
        <c:crossAx val="42912000"/>
        <c:crosses val="autoZero"/>
        <c:auto val="1"/>
        <c:lblAlgn val="ctr"/>
        <c:lblOffset val="100"/>
      </c:catAx>
      <c:valAx>
        <c:axId val="42912000"/>
        <c:scaling>
          <c:orientation val="minMax"/>
        </c:scaling>
        <c:axPos val="l"/>
        <c:majorGridlines/>
        <c:numFmt formatCode="General" sourceLinked="1"/>
        <c:tickLblPos val="nextTo"/>
        <c:crossAx val="42910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46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'Ομάδα 1'!$I$10:$K$10</c:f>
              <c:strCache>
                <c:ptCount val="3"/>
                <c:pt idx="0">
                  <c:v>Πάντα</c:v>
                </c:pt>
                <c:pt idx="1">
                  <c:v>Μερικές φορές</c:v>
                </c:pt>
                <c:pt idx="2">
                  <c:v>Ποτέ</c:v>
                </c:pt>
              </c:strCache>
            </c:strRef>
          </c:cat>
          <c:val>
            <c:numRef>
              <c:f>'Ομάδα 1'!$I$11:$K$11</c:f>
              <c:numCache>
                <c:formatCode>General</c:formatCode>
                <c:ptCount val="3"/>
                <c:pt idx="0">
                  <c:v>116</c:v>
                </c:pt>
                <c:pt idx="1">
                  <c:v>46</c:v>
                </c:pt>
                <c:pt idx="2">
                  <c:v>12</c:v>
                </c:pt>
              </c:numCache>
            </c:numRef>
          </c:val>
        </c:ser>
        <c:shape val="cylinder"/>
        <c:axId val="55389184"/>
        <c:axId val="55407360"/>
        <c:axId val="0"/>
      </c:bar3DChart>
      <c:catAx>
        <c:axId val="55389184"/>
        <c:scaling>
          <c:orientation val="minMax"/>
        </c:scaling>
        <c:axPos val="b"/>
        <c:numFmt formatCode="General" sourceLinked="1"/>
        <c:tickLblPos val="nextTo"/>
        <c:crossAx val="55407360"/>
        <c:crosses val="autoZero"/>
        <c:auto val="1"/>
        <c:lblAlgn val="ctr"/>
        <c:lblOffset val="100"/>
      </c:catAx>
      <c:valAx>
        <c:axId val="55407360"/>
        <c:scaling>
          <c:orientation val="minMax"/>
        </c:scaling>
        <c:axPos val="l"/>
        <c:majorGridlines/>
        <c:numFmt formatCode="General" sourceLinked="1"/>
        <c:tickLblPos val="nextTo"/>
        <c:crossAx val="553891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6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'Ομάδα 3'!$I$1:$M$1</c:f>
              <c:strCache>
                <c:ptCount val="5"/>
                <c:pt idx="0">
                  <c:v>Σινεμά</c:v>
                </c:pt>
                <c:pt idx="1">
                  <c:v>Θέατρο</c:v>
                </c:pt>
                <c:pt idx="2">
                  <c:v>Συναυλίες</c:v>
                </c:pt>
                <c:pt idx="3">
                  <c:v>Εκθέσεις Μουσεία</c:v>
                </c:pt>
                <c:pt idx="4">
                  <c:v>Καμμιά</c:v>
                </c:pt>
              </c:strCache>
            </c:strRef>
          </c:cat>
          <c:val>
            <c:numRef>
              <c:f>'Ομάδα 3'!$I$2:$M$2</c:f>
              <c:numCache>
                <c:formatCode>General</c:formatCode>
                <c:ptCount val="5"/>
                <c:pt idx="0">
                  <c:v>132</c:v>
                </c:pt>
                <c:pt idx="1">
                  <c:v>9</c:v>
                </c:pt>
                <c:pt idx="2">
                  <c:v>15</c:v>
                </c:pt>
                <c:pt idx="3">
                  <c:v>2</c:v>
                </c:pt>
                <c:pt idx="4">
                  <c:v>16</c:v>
                </c:pt>
              </c:numCache>
            </c:numRef>
          </c:val>
        </c:ser>
        <c:shape val="cylinder"/>
        <c:axId val="55513472"/>
        <c:axId val="55515008"/>
        <c:axId val="0"/>
      </c:bar3DChart>
      <c:catAx>
        <c:axId val="55513472"/>
        <c:scaling>
          <c:orientation val="minMax"/>
        </c:scaling>
        <c:axPos val="b"/>
        <c:numFmt formatCode="General" sourceLinked="1"/>
        <c:tickLblPos val="nextTo"/>
        <c:crossAx val="55515008"/>
        <c:crosses val="autoZero"/>
        <c:auto val="1"/>
        <c:lblAlgn val="ctr"/>
        <c:lblOffset val="100"/>
      </c:catAx>
      <c:valAx>
        <c:axId val="55515008"/>
        <c:scaling>
          <c:orientation val="minMax"/>
        </c:scaling>
        <c:axPos val="l"/>
        <c:majorGridlines/>
        <c:numFmt formatCode="General" sourceLinked="1"/>
        <c:tickLblPos val="nextTo"/>
        <c:crossAx val="55513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l-G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26"/>
  <c:chart>
    <c:plotArea>
      <c:layout/>
      <c:pieChart>
        <c:varyColors val="1"/>
        <c:ser>
          <c:idx val="0"/>
          <c:order val="0"/>
          <c:cat>
            <c:strRef>
              <c:f>'Ομάδα 3'!$I$4:$L$4</c:f>
              <c:strCache>
                <c:ptCount val="4"/>
                <c:pt idx="0">
                  <c:v>Σπάνια</c:v>
                </c:pt>
                <c:pt idx="1">
                  <c:v>1-2 φορές το μήνα</c:v>
                </c:pt>
                <c:pt idx="2">
                  <c:v>Σχεδόν κάθε Σαββατοκύριακο</c:v>
                </c:pt>
                <c:pt idx="3">
                  <c:v>Κάθε Σαββατοκύριακο</c:v>
                </c:pt>
              </c:strCache>
            </c:strRef>
          </c:cat>
          <c:val>
            <c:numRef>
              <c:f>'Ομάδα 3'!$I$5:$L$5</c:f>
              <c:numCache>
                <c:formatCode>General</c:formatCode>
                <c:ptCount val="4"/>
                <c:pt idx="0">
                  <c:v>91</c:v>
                </c:pt>
                <c:pt idx="1">
                  <c:v>58</c:v>
                </c:pt>
                <c:pt idx="2">
                  <c:v>16</c:v>
                </c:pt>
                <c:pt idx="3">
                  <c:v>9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2400"/>
            </a:pPr>
            <a:endParaRPr lang="el-GR"/>
          </a:p>
        </c:txPr>
      </c:legendEntry>
      <c:legendEntry>
        <c:idx val="1"/>
        <c:txPr>
          <a:bodyPr/>
          <a:lstStyle/>
          <a:p>
            <a:pPr>
              <a:defRPr sz="2400"/>
            </a:pPr>
            <a:endParaRPr lang="el-GR"/>
          </a:p>
        </c:txPr>
      </c:legendEntry>
      <c:legendEntry>
        <c:idx val="2"/>
        <c:txPr>
          <a:bodyPr/>
          <a:lstStyle/>
          <a:p>
            <a:pPr>
              <a:defRPr sz="2400"/>
            </a:pPr>
            <a:endParaRPr lang="el-GR"/>
          </a:p>
        </c:txPr>
      </c:legendEntry>
      <c:legendEntry>
        <c:idx val="3"/>
        <c:txPr>
          <a:bodyPr/>
          <a:lstStyle/>
          <a:p>
            <a:pPr>
              <a:defRPr sz="2400"/>
            </a:pPr>
            <a:endParaRPr lang="el-GR"/>
          </a:p>
        </c:txPr>
      </c:legendEntry>
      <c:layout>
        <c:manualLayout>
          <c:xMode val="edge"/>
          <c:yMode val="edge"/>
          <c:x val="0.58611111111111114"/>
          <c:y val="0.13621586130569902"/>
          <c:w val="0.40555555555555556"/>
          <c:h val="0.61381147902106425"/>
        </c:manualLayout>
      </c:layout>
    </c:legend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style val="6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cat>
            <c:strRef>
              <c:f>'Ομάδα 3'!$I$7:$L$7</c:f>
              <c:strCache>
                <c:ptCount val="4"/>
                <c:pt idx="0">
                  <c:v>με την οικογένειά μου</c:v>
                </c:pt>
                <c:pt idx="1">
                  <c:v>με φίλους</c:v>
                </c:pt>
                <c:pt idx="2">
                  <c:v>μόνος μου</c:v>
                </c:pt>
                <c:pt idx="3">
                  <c:v>άλλοτε με φίλους, άλλοτε με την οικογένειά μου</c:v>
                </c:pt>
              </c:strCache>
            </c:strRef>
          </c:cat>
          <c:val>
            <c:numRef>
              <c:f>'Ομάδα 3'!$I$8:$L$8</c:f>
              <c:numCache>
                <c:formatCode>General</c:formatCode>
                <c:ptCount val="4"/>
                <c:pt idx="0">
                  <c:v>0</c:v>
                </c:pt>
                <c:pt idx="1">
                  <c:v>122</c:v>
                </c:pt>
                <c:pt idx="2">
                  <c:v>0</c:v>
                </c:pt>
                <c:pt idx="3">
                  <c:v>51</c:v>
                </c:pt>
              </c:numCache>
            </c:numRef>
          </c:val>
        </c:ser>
        <c:shape val="pyramid"/>
        <c:axId val="55573888"/>
        <c:axId val="55587968"/>
        <c:axId val="55424320"/>
      </c:bar3DChart>
      <c:catAx>
        <c:axId val="55573888"/>
        <c:scaling>
          <c:orientation val="minMax"/>
        </c:scaling>
        <c:axPos val="b"/>
        <c:tickLblPos val="nextTo"/>
        <c:crossAx val="55587968"/>
        <c:crosses val="autoZero"/>
        <c:auto val="1"/>
        <c:lblAlgn val="ctr"/>
        <c:lblOffset val="100"/>
      </c:catAx>
      <c:valAx>
        <c:axId val="55587968"/>
        <c:scaling>
          <c:orientation val="minMax"/>
        </c:scaling>
        <c:axPos val="l"/>
        <c:majorGridlines/>
        <c:numFmt formatCode="General" sourceLinked="1"/>
        <c:tickLblPos val="nextTo"/>
        <c:crossAx val="55573888"/>
        <c:crosses val="autoZero"/>
        <c:crossBetween val="between"/>
      </c:valAx>
      <c:serAx>
        <c:axId val="55424320"/>
        <c:scaling>
          <c:orientation val="minMax"/>
        </c:scaling>
        <c:delete val="1"/>
        <c:axPos val="b"/>
        <c:tickLblPos val="none"/>
        <c:crossAx val="55587968"/>
        <c:crosses val="autoZero"/>
      </c:serAx>
    </c:plotArea>
    <c:plotVisOnly val="1"/>
  </c:chart>
  <c:txPr>
    <a:bodyPr/>
    <a:lstStyle/>
    <a:p>
      <a:pPr>
        <a:defRPr sz="1800"/>
      </a:pPr>
      <a:endParaRPr lang="el-G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'Ομάδα 4'!$I$1:$L$1</c:f>
              <c:strCache>
                <c:ptCount val="4"/>
                <c:pt idx="0">
                  <c:v>Καμμία</c:v>
                </c:pt>
                <c:pt idx="1">
                  <c:v>2-3 ώρες</c:v>
                </c:pt>
                <c:pt idx="2">
                  <c:v>4-5 ώρες</c:v>
                </c:pt>
                <c:pt idx="3">
                  <c:v>Πάνω από 5 ώρες</c:v>
                </c:pt>
              </c:strCache>
            </c:strRef>
          </c:cat>
          <c:val>
            <c:numRef>
              <c:f>'Ομάδα 4'!$I$2:$L$2</c:f>
              <c:numCache>
                <c:formatCode>General</c:formatCode>
                <c:ptCount val="4"/>
                <c:pt idx="0">
                  <c:v>15</c:v>
                </c:pt>
                <c:pt idx="1">
                  <c:v>82</c:v>
                </c:pt>
                <c:pt idx="2">
                  <c:v>45</c:v>
                </c:pt>
                <c:pt idx="3">
                  <c:v>32</c:v>
                </c:pt>
              </c:numCache>
            </c:numRef>
          </c:val>
        </c:ser>
        <c:shape val="cylinder"/>
        <c:axId val="55600256"/>
        <c:axId val="55601792"/>
        <c:axId val="0"/>
      </c:bar3DChart>
      <c:catAx>
        <c:axId val="55600256"/>
        <c:scaling>
          <c:orientation val="minMax"/>
        </c:scaling>
        <c:axPos val="b"/>
        <c:numFmt formatCode="General" sourceLinked="1"/>
        <c:tickLblPos val="nextTo"/>
        <c:crossAx val="55601792"/>
        <c:crosses val="autoZero"/>
        <c:auto val="1"/>
        <c:lblAlgn val="ctr"/>
        <c:lblOffset val="100"/>
      </c:catAx>
      <c:valAx>
        <c:axId val="55601792"/>
        <c:scaling>
          <c:orientation val="minMax"/>
        </c:scaling>
        <c:axPos val="l"/>
        <c:majorGridlines/>
        <c:numFmt formatCode="General" sourceLinked="1"/>
        <c:tickLblPos val="nextTo"/>
        <c:crossAx val="556002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'Ομάδα 4'!$I$4:$L$4</c:f>
              <c:strCache>
                <c:ptCount val="4"/>
                <c:pt idx="0">
                  <c:v>Facebook κλπ κοινωνικής δικτύωσης</c:v>
                </c:pt>
                <c:pt idx="1">
                  <c:v>Διάφορα παιχνίδια</c:v>
                </c:pt>
                <c:pt idx="2">
                  <c:v>Youtube</c:v>
                </c:pt>
                <c:pt idx="3">
                  <c:v>Άλλο</c:v>
                </c:pt>
              </c:strCache>
            </c:strRef>
          </c:cat>
          <c:val>
            <c:numRef>
              <c:f>'Ομάδα 4'!$I$5:$L$5</c:f>
              <c:numCache>
                <c:formatCode>General</c:formatCode>
                <c:ptCount val="4"/>
                <c:pt idx="0">
                  <c:v>91</c:v>
                </c:pt>
                <c:pt idx="1">
                  <c:v>23</c:v>
                </c:pt>
                <c:pt idx="2">
                  <c:v>35</c:v>
                </c:pt>
                <c:pt idx="3">
                  <c:v>25</c:v>
                </c:pt>
              </c:numCache>
            </c:numRef>
          </c:val>
        </c:ser>
        <c:shape val="cylinder"/>
        <c:axId val="55625984"/>
        <c:axId val="55635968"/>
        <c:axId val="0"/>
      </c:bar3DChart>
      <c:catAx>
        <c:axId val="55625984"/>
        <c:scaling>
          <c:orientation val="minMax"/>
        </c:scaling>
        <c:axPos val="b"/>
        <c:numFmt formatCode="General" sourceLinked="1"/>
        <c:tickLblPos val="nextTo"/>
        <c:crossAx val="55635968"/>
        <c:crosses val="autoZero"/>
        <c:auto val="1"/>
        <c:lblAlgn val="ctr"/>
        <c:lblOffset val="100"/>
      </c:catAx>
      <c:valAx>
        <c:axId val="55635968"/>
        <c:scaling>
          <c:orientation val="minMax"/>
        </c:scaling>
        <c:axPos val="l"/>
        <c:majorGridlines/>
        <c:numFmt formatCode="General" sourceLinked="1"/>
        <c:tickLblPos val="nextTo"/>
        <c:crossAx val="55625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'Ομάδα 4'!$I$7:$L$7</c:f>
              <c:strCache>
                <c:ptCount val="4"/>
                <c:pt idx="0">
                  <c:v>Σχεδόν κάθε Σαββατοκύριακο</c:v>
                </c:pt>
                <c:pt idx="1">
                  <c:v>Μια - δυο φορές τον μήνα</c:v>
                </c:pt>
                <c:pt idx="2">
                  <c:v>Σπάνια</c:v>
                </c:pt>
                <c:pt idx="3">
                  <c:v>Σχεδόν ποτέ</c:v>
                </c:pt>
              </c:strCache>
            </c:strRef>
          </c:cat>
          <c:val>
            <c:numRef>
              <c:f>'Ομάδα 4'!$I$8:$L$8</c:f>
              <c:numCache>
                <c:formatCode>General</c:formatCode>
                <c:ptCount val="4"/>
                <c:pt idx="0">
                  <c:v>4</c:v>
                </c:pt>
                <c:pt idx="1">
                  <c:v>40</c:v>
                </c:pt>
                <c:pt idx="2">
                  <c:v>91</c:v>
                </c:pt>
                <c:pt idx="3">
                  <c:v>39</c:v>
                </c:pt>
              </c:numCache>
            </c:numRef>
          </c:val>
        </c:ser>
        <c:shape val="cylinder"/>
        <c:axId val="55659904"/>
        <c:axId val="55669888"/>
        <c:axId val="0"/>
      </c:bar3DChart>
      <c:catAx>
        <c:axId val="55659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l-GR"/>
          </a:p>
        </c:txPr>
        <c:crossAx val="55669888"/>
        <c:crosses val="autoZero"/>
        <c:auto val="1"/>
        <c:lblAlgn val="ctr"/>
        <c:lblOffset val="100"/>
      </c:catAx>
      <c:valAx>
        <c:axId val="55669888"/>
        <c:scaling>
          <c:orientation val="minMax"/>
        </c:scaling>
        <c:axPos val="l"/>
        <c:majorGridlines/>
        <c:numFmt formatCode="General" sourceLinked="1"/>
        <c:tickLblPos val="nextTo"/>
        <c:crossAx val="556599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1EF5B-3E9C-441A-8DF5-82E8CD4B274E}" type="datetimeFigureOut">
              <a:rPr lang="el-GR" smtClean="0"/>
              <a:pPr/>
              <a:t>5/5/2015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2EEDA-C387-48B4-B19A-5E366B8C197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ΦΩΤΙΑ ΤΑ ΣΑΒΒΑΤΟΒΡΑΔΑ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Πόσες ώρες διασκεδάζεις στον Ηλεκτρονικό Υπολογιστή κάθε Σαββατοκύριακο</a:t>
            </a:r>
            <a:r>
              <a:rPr lang="en-US" sz="3200" dirty="0" smtClean="0"/>
              <a:t>;</a:t>
            </a:r>
            <a:r>
              <a:rPr lang="el-GR" sz="3200" dirty="0" smtClean="0"/>
              <a:t> </a:t>
            </a:r>
            <a:endParaRPr lang="el-GR" sz="3200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Με ποιο από τα παρακάτω ασχολείστε </a:t>
            </a:r>
            <a:r>
              <a:rPr lang="el-GR" sz="3200" dirty="0" smtClean="0"/>
              <a:t>στον ΗΥ περισσότερο </a:t>
            </a:r>
            <a:r>
              <a:rPr lang="el-GR" sz="3200" dirty="0"/>
              <a:t>τα Σαββατοκύριακα;</a:t>
            </a:r>
            <a:r>
              <a:rPr lang="el-GR" sz="3200" dirty="0" smtClean="0"/>
              <a:t> </a:t>
            </a:r>
            <a:endParaRPr lang="el-GR" sz="3200" dirty="0"/>
          </a:p>
        </p:txBody>
      </p:sp>
      <p:graphicFrame>
        <p:nvGraphicFramePr>
          <p:cNvPr id="4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/>
              <a:t>Πόσο συχνά κάνετε εκδρομές τα Σαββατοκύριακα</a:t>
            </a:r>
            <a:r>
              <a:rPr lang="el-GR" dirty="0"/>
              <a:t>;</a:t>
            </a: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.slidesharecdn.com/random-141003063316-phpapp01/95/02-31-638.jpg?cb=14123181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Πόσο συχνά γυμνάζεστε εκτός σχολείου την βδομάδα;</a:t>
            </a:r>
            <a:endParaRPr lang="el-GR" dirty="0">
              <a:solidFill>
                <a:srgbClr val="FF0000"/>
              </a:solidFill>
            </a:endParaRPr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ntent-mcdn.elle.gr/filesystem/images/20120720/low/pegasus_LARGE_t_209761_1057437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Με ποιο άθλημα ασχολείστε περισσότερο; </a:t>
            </a:r>
            <a:endParaRPr lang="el-GR" dirty="0">
              <a:solidFill>
                <a:schemeClr val="bg1"/>
              </a:solidFill>
            </a:endParaRPr>
          </a:p>
        </p:txBody>
      </p:sp>
      <p:graphicFrame>
        <p:nvGraphicFramePr>
          <p:cNvPr id="4" name="5 - Γράφημα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50728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ougla.gr/assets/images/16375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Πόσο συχνά παρακολουθείτε αθλητικά γεγονότα (ζωντανά ή στην TV) τα Σαββατοκύριακα;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2 - Γράφημα"/>
          <p:cNvGraphicFramePr>
            <a:graphicFrameLocks noGrp="1"/>
          </p:cNvGraphicFramePr>
          <p:nvPr>
            <p:ph idx="1"/>
          </p:nvPr>
        </p:nvGraphicFramePr>
        <p:xfrm>
          <a:off x="179512" y="1916832"/>
          <a:ext cx="8964487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Α) Οι μαθητές προτιμούν διασκεδάσεις με μικρό κόστος (πχ </a:t>
            </a:r>
            <a:r>
              <a:rPr lang="en-US" dirty="0" smtClean="0"/>
              <a:t>HY</a:t>
            </a:r>
            <a:r>
              <a:rPr lang="el-GR" dirty="0" smtClean="0"/>
              <a:t>, </a:t>
            </a:r>
            <a:r>
              <a:rPr lang="en-US" dirty="0" smtClean="0"/>
              <a:t>TV</a:t>
            </a:r>
            <a:r>
              <a:rPr lang="el-GR" dirty="0" smtClean="0"/>
              <a:t>, καφετέρια,</a:t>
            </a:r>
            <a:r>
              <a:rPr lang="en-US" dirty="0" smtClean="0"/>
              <a:t> </a:t>
            </a:r>
            <a:r>
              <a:rPr lang="el-GR" dirty="0" smtClean="0"/>
              <a:t>σινεμά)</a:t>
            </a:r>
          </a:p>
          <a:p>
            <a:r>
              <a:rPr lang="el-GR" dirty="0" smtClean="0"/>
              <a:t>Β) Οι πολλές ώρες στον υπολογιστή και στην </a:t>
            </a:r>
            <a:r>
              <a:rPr lang="en-US" dirty="0" smtClean="0"/>
              <a:t>TV </a:t>
            </a:r>
            <a:r>
              <a:rPr lang="el-GR" dirty="0" smtClean="0"/>
              <a:t>σημαίνουν αρκετή απομόνωση τους.</a:t>
            </a:r>
          </a:p>
          <a:p>
            <a:r>
              <a:rPr lang="el-GR" dirty="0" smtClean="0"/>
              <a:t>Γ) Οι φίλοι αποτελούν την πρώτη τους επιλογή για συντροφιά διασκέδασης.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ΣΚΟΠΟΣ ΚΑΙ ΕΡΕΥΝΗΤΙΚΑ ΕΡΩΤΗΜΑΤΑ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Σκοπός της ερευνητικής εργασίας είναι η διερεύνηση του τρόπου που διασκεδάζουν οι μαθητές τα Σαββατοκύριακα προκειμένου να εξαχθούν συμπεράσματα για το τι επιδρά στη επιλογή των  τρόπων  διασκέδασης που προτιμούν.</a:t>
            </a:r>
          </a:p>
          <a:p>
            <a:r>
              <a:rPr lang="el-GR" b="1" dirty="0"/>
              <a:t>Ερευνητικά ερωτήματα</a:t>
            </a:r>
          </a:p>
          <a:p>
            <a:pPr>
              <a:buNone/>
            </a:pPr>
            <a:r>
              <a:rPr lang="el-GR" dirty="0"/>
              <a:t>Α) Με ποιους τρόπους διασκεδάζουν οι μαθητές τα Σαββατοκύριακα;</a:t>
            </a:r>
          </a:p>
          <a:p>
            <a:pPr>
              <a:buNone/>
            </a:pPr>
            <a:r>
              <a:rPr lang="el-GR" dirty="0"/>
              <a:t>Β) Με ποια κριτήρια επιλέγουν τους τρόπους  διασκέδασης</a:t>
            </a:r>
            <a:r>
              <a:rPr lang="el-GR" dirty="0" smtClean="0"/>
              <a:t>;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Πηγές αναζήτησης δεδομένων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Διαδίκτυο</a:t>
            </a:r>
          </a:p>
          <a:p>
            <a:r>
              <a:rPr lang="el-GR" dirty="0" smtClean="0"/>
              <a:t>Άρθρα</a:t>
            </a:r>
          </a:p>
          <a:p>
            <a:r>
              <a:rPr lang="el-GR" dirty="0" smtClean="0"/>
              <a:t>Πρωτογενής </a:t>
            </a:r>
            <a:r>
              <a:rPr lang="el-GR" dirty="0"/>
              <a:t>έρευνα  (στατιστική ανάλυση δεδομένων </a:t>
            </a:r>
            <a:r>
              <a:rPr lang="el-GR" dirty="0" smtClean="0"/>
              <a:t>από </a:t>
            </a:r>
            <a:r>
              <a:rPr lang="el-GR" dirty="0"/>
              <a:t>το ερωτηματολόγια που θα </a:t>
            </a:r>
            <a:r>
              <a:rPr lang="el-GR" dirty="0" smtClean="0"/>
              <a:t>απαντήθηκαν </a:t>
            </a:r>
            <a:r>
              <a:rPr lang="el-GR" dirty="0"/>
              <a:t>από </a:t>
            </a:r>
            <a:r>
              <a:rPr lang="el-GR" dirty="0" smtClean="0"/>
              <a:t>τους περισσότερους μαθητές  του Λυκείου)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Πόσο συχνά βγαίνεις να διασκεδάσεις;</a:t>
            </a: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9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Ποιο από τα παρακάτω συνηθίζεις περισσότερο να κάνεις για διασκέδαση τα Σαββατοκύριακα</a:t>
            </a:r>
            <a:r>
              <a:rPr lang="el-GR" dirty="0" smtClean="0"/>
              <a:t> 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Autofit/>
          </a:bodyPr>
          <a:lstStyle/>
          <a:p>
            <a:r>
              <a:rPr lang="el-GR" sz="3200" dirty="0"/>
              <a:t>Η έξοδός σας το Σαββατοκύριακο γίνεται σε συνεννόηση με τους γονείς σας;</a:t>
            </a:r>
            <a:r>
              <a:rPr lang="el-GR" sz="3200" dirty="0" smtClean="0"/>
              <a:t> </a:t>
            </a:r>
            <a:endParaRPr lang="el-GR" sz="3200" dirty="0"/>
          </a:p>
        </p:txBody>
      </p:sp>
      <p:graphicFrame>
        <p:nvGraphicFramePr>
          <p:cNvPr id="4" name="5 - Γράφημα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04800" y="1752600"/>
            <a:ext cx="7772400" cy="76200"/>
          </a:xfrm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Ποιο είδος τέχνης εκτός σπιτιού προτιμάτε για διασκέδαση τα Σαββατοκύριακα;</a:t>
            </a:r>
            <a:endParaRPr lang="el-GR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1 - Γράφημα"/>
          <p:cNvGraphicFramePr>
            <a:graphicFrameLocks/>
          </p:cNvGraphicFramePr>
          <p:nvPr/>
        </p:nvGraphicFramePr>
        <p:xfrm>
          <a:off x="0" y="1828800"/>
          <a:ext cx="8991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Πόσο συχνά διασκεδάζετε εκτός σπιτιού σε δραστηριότητες τέχνης τα Σαββατοκύριακα;</a:t>
            </a:r>
            <a:endParaRPr lang="el-GR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2 - Γράφημα"/>
          <p:cNvGraphicFramePr>
            <a:graphicFrameLocks noGrp="1"/>
          </p:cNvGraphicFramePr>
          <p:nvPr>
            <p:ph idx="1"/>
          </p:nvPr>
        </p:nvGraphicFramePr>
        <p:xfrm>
          <a:off x="0" y="2057400"/>
          <a:ext cx="91440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37506"/>
          </a:xfrm>
        </p:spPr>
        <p:txBody>
          <a:bodyPr>
            <a:normAutofit/>
          </a:bodyPr>
          <a:lstStyle/>
          <a:p>
            <a:r>
              <a:rPr lang="el-GR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Με ποιους μαζί συνήθως διασκεδάζετε εκτός σπιτιού;</a:t>
            </a:r>
            <a:endParaRPr lang="el-GR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4 - Γράφημα"/>
          <p:cNvGraphicFramePr>
            <a:graphicFrameLocks noGrp="1"/>
          </p:cNvGraphicFramePr>
          <p:nvPr>
            <p:ph idx="1"/>
          </p:nvPr>
        </p:nvGraphicFramePr>
        <p:xfrm>
          <a:off x="1043608" y="1905000"/>
          <a:ext cx="7236296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250</Words>
  <Application>Microsoft Office PowerPoint</Application>
  <PresentationFormat>Προβολή στην οθόνη (4:3)</PresentationFormat>
  <Paragraphs>26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ΦΩΤΙΑ ΤΑ ΣΑΒΒΑΤΟΒΡΑΔΑ</vt:lpstr>
      <vt:lpstr>ΣΚΟΠΟΣ ΚΑΙ ΕΡΕΥΝΗΤΙΚΑ ΕΡΩΤΗΜΑΤΑ</vt:lpstr>
      <vt:lpstr>Πηγές αναζήτησης δεδομένων</vt:lpstr>
      <vt:lpstr>Πόσο συχνά βγαίνεις να διασκεδάσεις; </vt:lpstr>
      <vt:lpstr>Ποιο από τα παρακάτω συνηθίζεις περισσότερο να κάνεις για διασκέδαση τα Σαββατοκύριακα </vt:lpstr>
      <vt:lpstr>Η έξοδός σας το Σαββατοκύριακο γίνεται σε συνεννόηση με τους γονείς σας; </vt:lpstr>
      <vt:lpstr>Ποιο είδος τέχνης εκτός σπιτιού προτιμάτε για διασκέδαση τα Σαββατοκύριακα;</vt:lpstr>
      <vt:lpstr>Πόσο συχνά διασκεδάζετε εκτός σπιτιού σε δραστηριότητες τέχνης τα Σαββατοκύριακα;</vt:lpstr>
      <vt:lpstr>Με ποιους μαζί συνήθως διασκεδάζετε εκτός σπιτιού;</vt:lpstr>
      <vt:lpstr>Πόσες ώρες διασκεδάζεις στον Ηλεκτρονικό Υπολογιστή κάθε Σαββατοκύριακο; </vt:lpstr>
      <vt:lpstr>Με ποιο από τα παρακάτω ασχολείστε στον ΗΥ περισσότερο τα Σαββατοκύριακα; </vt:lpstr>
      <vt:lpstr>Πόσο συχνά κάνετε εκδρομές τα Σαββατοκύριακα; </vt:lpstr>
      <vt:lpstr>Πόσο συχνά γυμνάζεστε εκτός σχολείου την βδομάδα;</vt:lpstr>
      <vt:lpstr>Με ποιο άθλημα ασχολείστε περισσότερο; </vt:lpstr>
      <vt:lpstr>Πόσο συχνά παρακολουθείτε αθλητικά γεγονότα (ζωντανά ή στην TV) τα Σαββατοκύριακα; </vt:lpstr>
      <vt:lpstr>Συμπεράσματα</vt:lpstr>
    </vt:vector>
  </TitlesOfParts>
  <Company>2o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ΦΩΤΙΑ ΤΑ ΣΑΒΒΑΤΟΒΡΑΔΑ</dc:title>
  <dc:creator>st5</dc:creator>
  <cp:lastModifiedBy>st5</cp:lastModifiedBy>
  <cp:revision>5</cp:revision>
  <dcterms:created xsi:type="dcterms:W3CDTF">2015-05-04T08:55:55Z</dcterms:created>
  <dcterms:modified xsi:type="dcterms:W3CDTF">2015-05-05T07:40:09Z</dcterms:modified>
</cp:coreProperties>
</file>