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92" r:id="rId15"/>
    <p:sldId id="295" r:id="rId16"/>
    <p:sldId id="285" r:id="rId17"/>
    <p:sldId id="291" r:id="rId18"/>
    <p:sldId id="296" r:id="rId19"/>
    <p:sldId id="297" r:id="rId20"/>
    <p:sldId id="299" r:id="rId21"/>
    <p:sldId id="301" r:id="rId22"/>
    <p:sldId id="303" r:id="rId23"/>
    <p:sldId id="305"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8314D-F7BA-4A33-8484-A90955B2E1DE}" type="datetimeFigureOut">
              <a:rPr lang="el-GR" smtClean="0"/>
              <a:pPr/>
              <a:t>14/5/2015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8E3BE-8312-496B-83C4-FC54B934E5BF}"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8111C6-37B7-448A-94DA-C5684B9A3013}" type="slidenum">
              <a:rPr lang="el-GR" smtClean="0">
                <a:ea typeface="Microsoft YaHei" pitchFamily="34" charset="-122"/>
              </a:rPr>
              <a:pPr fontAlgn="base">
                <a:spcBef>
                  <a:spcPct val="0"/>
                </a:spcBef>
                <a:spcAft>
                  <a:spcPct val="0"/>
                </a:spcAft>
                <a:defRPr/>
              </a:pPr>
              <a:t>10</a:t>
            </a:fld>
            <a:endParaRPr lang="el-GR" dirty="0" smtClean="0">
              <a:ea typeface="Microsoft YaHei" pitchFamily="34" charset="-122"/>
            </a:endParaRPr>
          </a:p>
        </p:txBody>
      </p:sp>
      <p:sp>
        <p:nvSpPr>
          <p:cNvPr id="44035" name="Rectangle 1"/>
          <p:cNvSpPr>
            <a:spLocks noGrp="1" noRot="1" noChangeAspect="1" noChangeArrowheads="1" noTextEdit="1"/>
          </p:cNvSpPr>
          <p:nvPr>
            <p:ph type="sldImg"/>
          </p:nvPr>
        </p:nvSpPr>
        <p:spPr bwMode="auto">
          <a:xfrm>
            <a:off x="1141413" y="695325"/>
            <a:ext cx="4572000" cy="3429000"/>
          </a:xfrm>
          <a:solidFill>
            <a:srgbClr val="FFFFFF"/>
          </a:solidFill>
          <a:ln>
            <a:solidFill>
              <a:srgbClr val="000000"/>
            </a:solidFill>
            <a:miter lim="800000"/>
            <a:headEnd/>
            <a:tailEnd/>
          </a:ln>
        </p:spPr>
      </p:sp>
      <p:sp>
        <p:nvSpPr>
          <p:cNvPr id="44036"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l-G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6982CD-B0AF-4380-A5FF-1431AE67BA35}" type="slidenum">
              <a:rPr lang="el-GR" smtClean="0">
                <a:ea typeface="Microsoft YaHei" pitchFamily="34" charset="-122"/>
              </a:rPr>
              <a:pPr fontAlgn="base">
                <a:spcBef>
                  <a:spcPct val="0"/>
                </a:spcBef>
                <a:spcAft>
                  <a:spcPct val="0"/>
                </a:spcAft>
                <a:defRPr/>
              </a:pPr>
              <a:t>11</a:t>
            </a:fld>
            <a:endParaRPr lang="el-GR" dirty="0" smtClean="0">
              <a:ea typeface="Microsoft YaHei" pitchFamily="34" charset="-122"/>
            </a:endParaRPr>
          </a:p>
        </p:txBody>
      </p:sp>
      <p:sp>
        <p:nvSpPr>
          <p:cNvPr id="46083" name="Rectangle 1"/>
          <p:cNvSpPr>
            <a:spLocks noGrp="1" noRot="1" noChangeAspect="1" noChangeArrowheads="1" noTextEdit="1"/>
          </p:cNvSpPr>
          <p:nvPr>
            <p:ph type="sldImg"/>
          </p:nvPr>
        </p:nvSpPr>
        <p:spPr bwMode="auto">
          <a:xfrm>
            <a:off x="1141413" y="695325"/>
            <a:ext cx="4572000" cy="3429000"/>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l-G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FD8900-3438-4E34-AA03-F12D232C625A}" type="slidenum">
              <a:rPr lang="el-GR" smtClean="0">
                <a:ea typeface="Microsoft YaHei" pitchFamily="34" charset="-122"/>
              </a:rPr>
              <a:pPr fontAlgn="base">
                <a:spcBef>
                  <a:spcPct val="0"/>
                </a:spcBef>
                <a:spcAft>
                  <a:spcPct val="0"/>
                </a:spcAft>
                <a:defRPr/>
              </a:pPr>
              <a:t>12</a:t>
            </a:fld>
            <a:endParaRPr lang="el-GR" dirty="0" smtClean="0">
              <a:ea typeface="Microsoft YaHei" pitchFamily="34" charset="-122"/>
            </a:endParaRPr>
          </a:p>
        </p:txBody>
      </p:sp>
      <p:sp>
        <p:nvSpPr>
          <p:cNvPr id="47107" name="Rectangle 1"/>
          <p:cNvSpPr>
            <a:spLocks noGrp="1" noRot="1" noChangeAspect="1" noChangeArrowheads="1" noTextEdit="1"/>
          </p:cNvSpPr>
          <p:nvPr>
            <p:ph type="sldImg"/>
          </p:nvPr>
        </p:nvSpPr>
        <p:spPr bwMode="auto">
          <a:xfrm>
            <a:off x="1141413" y="695325"/>
            <a:ext cx="4572000" cy="3429000"/>
          </a:xfrm>
          <a:solidFill>
            <a:srgbClr val="FFFFFF"/>
          </a:solidFill>
          <a:ln>
            <a:solidFill>
              <a:srgbClr val="000000"/>
            </a:solidFill>
            <a:miter lim="800000"/>
            <a:headEnd/>
            <a:tailEnd/>
          </a:ln>
        </p:spPr>
      </p:sp>
      <p:sp>
        <p:nvSpPr>
          <p:cNvPr id="47108"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l-G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8F115E-6A1A-45E1-9F98-68F5BB8D5353}" type="slidenum">
              <a:rPr lang="el-GR" smtClean="0">
                <a:ea typeface="Microsoft YaHei" pitchFamily="34" charset="-122"/>
              </a:rPr>
              <a:pPr fontAlgn="base">
                <a:spcBef>
                  <a:spcPct val="0"/>
                </a:spcBef>
                <a:spcAft>
                  <a:spcPct val="0"/>
                </a:spcAft>
                <a:defRPr/>
              </a:pPr>
              <a:t>13</a:t>
            </a:fld>
            <a:endParaRPr lang="el-GR" dirty="0" smtClean="0">
              <a:ea typeface="Microsoft YaHei" pitchFamily="34" charset="-122"/>
            </a:endParaRPr>
          </a:p>
        </p:txBody>
      </p:sp>
      <p:sp>
        <p:nvSpPr>
          <p:cNvPr id="48131" name="Rectangle 1"/>
          <p:cNvSpPr>
            <a:spLocks noGrp="1" noRot="1" noChangeAspect="1" noChangeArrowheads="1" noTextEdit="1"/>
          </p:cNvSpPr>
          <p:nvPr>
            <p:ph type="sldImg"/>
          </p:nvPr>
        </p:nvSpPr>
        <p:spPr bwMode="auto">
          <a:xfrm>
            <a:off x="1141413" y="695325"/>
            <a:ext cx="4572000" cy="3429000"/>
          </a:xfrm>
          <a:solidFill>
            <a:srgbClr val="FFFFFF"/>
          </a:solidFill>
          <a:ln>
            <a:solidFill>
              <a:srgbClr val="000000"/>
            </a:solidFill>
            <a:miter lim="800000"/>
            <a:headEnd/>
            <a:tailEnd/>
          </a:ln>
        </p:spPr>
      </p:sp>
      <p:sp>
        <p:nvSpPr>
          <p:cNvPr id="48132"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l-G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a:xfrm>
            <a:off x="652463" y="620713"/>
            <a:ext cx="7672387" cy="927100"/>
          </a:xfrm>
        </p:spPr>
        <p:txBody>
          <a:bodyPr/>
          <a:lstStyle/>
          <a:p>
            <a:r>
              <a:rPr lang="el-GR" smtClean="0"/>
              <a:t>Kλικ για επεξεργασία του τίτλου</a:t>
            </a:r>
            <a:endParaRPr lang="el-GR"/>
          </a:p>
        </p:txBody>
      </p:sp>
      <p:sp>
        <p:nvSpPr>
          <p:cNvPr id="3" name="Rectangle 3"/>
          <p:cNvSpPr>
            <a:spLocks noGrp="1" noChangeArrowheads="1"/>
          </p:cNvSpPr>
          <p:nvPr>
            <p:ph type="dt" idx="10"/>
          </p:nvPr>
        </p:nvSpPr>
        <p:spPr/>
        <p:txBody>
          <a:bodyPr/>
          <a:lstStyle>
            <a:lvl1pPr>
              <a:defRPr/>
            </a:lvl1pPr>
          </a:lstStyle>
          <a:p>
            <a:pPr>
              <a:defRPr/>
            </a:pPr>
            <a:endParaRPr lang="el-GR" dirty="0"/>
          </a:p>
        </p:txBody>
      </p:sp>
      <p:sp>
        <p:nvSpPr>
          <p:cNvPr id="4" name="Rectangle 4"/>
          <p:cNvSpPr>
            <a:spLocks noGrp="1" noChangeArrowheads="1"/>
          </p:cNvSpPr>
          <p:nvPr>
            <p:ph type="ftr" idx="11"/>
          </p:nvPr>
        </p:nvSpPr>
        <p:spPr/>
        <p:txBody>
          <a:bodyPr/>
          <a:lstStyle>
            <a:lvl1pPr>
              <a:defRPr/>
            </a:lvl1pPr>
          </a:lstStyle>
          <a:p>
            <a:pPr>
              <a:defRPr/>
            </a:pPr>
            <a:endParaRPr lang="el-GR" dirty="0"/>
          </a:p>
        </p:txBody>
      </p:sp>
      <p:sp>
        <p:nvSpPr>
          <p:cNvPr id="5" name="Rectangle 5"/>
          <p:cNvSpPr>
            <a:spLocks noGrp="1" noChangeArrowheads="1"/>
          </p:cNvSpPr>
          <p:nvPr>
            <p:ph type="sldNum" idx="12"/>
          </p:nvPr>
        </p:nvSpPr>
        <p:spPr/>
        <p:txBody>
          <a:bodyPr/>
          <a:lstStyle>
            <a:lvl1pPr>
              <a:defRPr/>
            </a:lvl1pPr>
          </a:lstStyle>
          <a:p>
            <a:pPr>
              <a:defRPr/>
            </a:pPr>
            <a:fld id="{0F330099-4486-43F5-A83C-1D90FA733E35}"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71AB57B-6BEE-4E0F-9C45-7677AA32D77C}"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F02025-1A24-42E3-9BFE-81BD8FFEE01D}" type="datetimeFigureOut">
              <a:rPr lang="el-GR" smtClean="0"/>
              <a:pPr/>
              <a:t>14/5/2015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71AB57B-6BEE-4E0F-9C45-7677AA32D77C}"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F02025-1A24-42E3-9BFE-81BD8FFEE01D}" type="datetimeFigureOut">
              <a:rPr lang="el-GR" smtClean="0"/>
              <a:pPr/>
              <a:t>14/5/2015</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1AB57B-6BEE-4E0F-9C45-7677AA32D77C}"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224" y="2857496"/>
            <a:ext cx="7600976" cy="45719"/>
          </a:xfrm>
        </p:spPr>
        <p:txBody>
          <a:bodyPr>
            <a:normAutofit fontScale="90000"/>
          </a:bodyPr>
          <a:lstStyle/>
          <a:p>
            <a:pPr lvl="0" fontAlgn="base">
              <a:spcAft>
                <a:spcPct val="0"/>
              </a:spcAft>
            </a:pPr>
            <a:r>
              <a:rPr kumimoji="0" lang="en-US" sz="2200" b="0" i="0" u="none" strike="noStrike" cap="none" normalizeH="0" baseline="0" dirty="0" smtClean="0">
                <a:ln>
                  <a:noFill/>
                </a:ln>
                <a:solidFill>
                  <a:schemeClr val="accent1">
                    <a:lumMod val="75000"/>
                  </a:schemeClr>
                </a:solidFill>
                <a:effectLst/>
                <a:latin typeface="Bookman Old Style" pitchFamily="18" charset="0"/>
                <a:ea typeface="Calibri" pitchFamily="34" charset="0"/>
                <a:cs typeface="Times New Roman" pitchFamily="18" charset="0"/>
              </a:rPr>
              <a:t/>
            </a:r>
            <a:br>
              <a:rPr kumimoji="0" lang="en-US" sz="2200" b="0" i="0" u="none" strike="noStrike" cap="none" normalizeH="0" baseline="0" dirty="0" smtClean="0">
                <a:ln>
                  <a:noFill/>
                </a:ln>
                <a:solidFill>
                  <a:schemeClr val="accent1">
                    <a:lumMod val="75000"/>
                  </a:schemeClr>
                </a:solidFill>
                <a:effectLst/>
                <a:latin typeface="Bookman Old Style" pitchFamily="18" charset="0"/>
                <a:ea typeface="Calibri" pitchFamily="34" charset="0"/>
                <a:cs typeface="Times New Roman" pitchFamily="18" charset="0"/>
              </a:rPr>
            </a:br>
            <a:r>
              <a:rPr lang="en-US" sz="2200" b="0" dirty="0" smtClean="0">
                <a:solidFill>
                  <a:schemeClr val="accent1">
                    <a:lumMod val="75000"/>
                  </a:schemeClr>
                </a:solidFill>
                <a:effectLst/>
                <a:latin typeface="Bookman Old Style" pitchFamily="18" charset="0"/>
                <a:ea typeface="Calibri" pitchFamily="34" charset="0"/>
                <a:cs typeface="Times New Roman" pitchFamily="18" charset="0"/>
              </a:rPr>
              <a:t/>
            </a:r>
            <a:br>
              <a:rPr lang="en-US" sz="2200" b="0" dirty="0" smtClean="0">
                <a:solidFill>
                  <a:schemeClr val="accent1">
                    <a:lumMod val="75000"/>
                  </a:schemeClr>
                </a:solidFill>
                <a:effectLst/>
                <a:latin typeface="Bookman Old Style" pitchFamily="18" charset="0"/>
                <a:ea typeface="Calibri" pitchFamily="34" charset="0"/>
                <a:cs typeface="Times New Roman" pitchFamily="18" charset="0"/>
              </a:rPr>
            </a:br>
            <a:r>
              <a:rPr kumimoji="0" lang="el-GR" b="0" i="0" u="none" strike="noStrike" cap="none" normalizeH="0" baseline="0" dirty="0" smtClean="0">
                <a:ln>
                  <a:noFill/>
                </a:ln>
                <a:solidFill>
                  <a:schemeClr val="tx1"/>
                </a:solidFill>
                <a:effectLst/>
                <a:latin typeface="Bookman Old Style" pitchFamily="18" charset="0"/>
              </a:rPr>
              <a:t/>
            </a:r>
            <a:br>
              <a:rPr kumimoji="0" lang="el-GR" b="0" i="0" u="none" strike="noStrike" cap="none" normalizeH="0" baseline="0" dirty="0" smtClean="0">
                <a:ln>
                  <a:noFill/>
                </a:ln>
                <a:solidFill>
                  <a:schemeClr val="tx1"/>
                </a:solidFill>
                <a:effectLst/>
                <a:latin typeface="Bookman Old Style" pitchFamily="18" charset="0"/>
              </a:rPr>
            </a:br>
            <a:endParaRPr lang="el-GR" dirty="0"/>
          </a:p>
        </p:txBody>
      </p:sp>
      <p:sp>
        <p:nvSpPr>
          <p:cNvPr id="3" name="2 - Υπότιτλος"/>
          <p:cNvSpPr>
            <a:spLocks noGrp="1"/>
          </p:cNvSpPr>
          <p:nvPr>
            <p:ph type="subTitle" idx="1"/>
          </p:nvPr>
        </p:nvSpPr>
        <p:spPr>
          <a:xfrm>
            <a:off x="533400" y="3286124"/>
            <a:ext cx="7253310" cy="1695012"/>
          </a:xfrm>
        </p:spPr>
        <p:txBody>
          <a:bodyPr/>
          <a:lstStyle/>
          <a:p>
            <a:endParaRPr lang="el-GR" dirty="0"/>
          </a:p>
        </p:txBody>
      </p:sp>
      <p:sp>
        <p:nvSpPr>
          <p:cNvPr id="4" name="1 - Τίτλος"/>
          <p:cNvSpPr txBox="1">
            <a:spLocks/>
          </p:cNvSpPr>
          <p:nvPr/>
        </p:nvSpPr>
        <p:spPr>
          <a:xfrm>
            <a:off x="395536" y="1196752"/>
            <a:ext cx="8305800" cy="642942"/>
          </a:xfrm>
          <a:prstGeom prst="rect">
            <a:avLst/>
          </a:prstGeom>
        </p:spPr>
        <p:txBody>
          <a:bodyPr vert="horz" lIns="91440" tIns="45720" rIns="91440" bIns="45720" rtlCol="0" anchor="ctr">
            <a:noAutofit/>
          </a:bodyPr>
          <a:lstStyle/>
          <a:p>
            <a:pPr lvl="0" algn="ctr">
              <a:spcBef>
                <a:spcPct val="0"/>
              </a:spcBef>
            </a:pPr>
            <a: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t>2</a:t>
            </a:r>
            <a:r>
              <a:rPr kumimoji="0" lang="el-GR" b="1" i="0" u="none" strike="noStrike" kern="1200" cap="none" spc="0" normalizeH="0" baseline="30000" noProof="0" dirty="0" smtClean="0">
                <a:ln>
                  <a:noFill/>
                </a:ln>
                <a:solidFill>
                  <a:schemeClr val="tx2">
                    <a:lumMod val="75000"/>
                  </a:schemeClr>
                </a:solidFill>
                <a:effectLst/>
                <a:uLnTx/>
                <a:uFillTx/>
                <a:latin typeface="Bookman Old Style" pitchFamily="18" charset="0"/>
                <a:ea typeface="+mj-ea"/>
                <a:cs typeface="+mj-cs"/>
              </a:rPr>
              <a:t>ο</a:t>
            </a:r>
            <a: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t> ΓΕΛ </a:t>
            </a:r>
            <a:r>
              <a:rPr lang="el-GR" b="1" dirty="0">
                <a:solidFill>
                  <a:schemeClr val="tx2">
                    <a:lumMod val="75000"/>
                  </a:schemeClr>
                </a:solidFill>
                <a:latin typeface="Bookman Old Style" pitchFamily="18" charset="0"/>
                <a:ea typeface="+mj-ea"/>
                <a:cs typeface="+mj-cs"/>
              </a:rPr>
              <a:t>Π</a:t>
            </a:r>
            <a: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t>ΕΙΡΑΙΑ</a:t>
            </a:r>
            <a:b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br>
            <a: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t>ΕΡΕΥΝΗΤΙΚΗ ΕΡΓΑΣΙΑ  Β’ ΛΥΚΕΙΟΥ  </a:t>
            </a:r>
            <a:b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br>
            <a:r>
              <a:rPr kumimoji="0" lang="el-GR" b="1" i="0" u="none" strike="noStrike" kern="1200" cap="none" spc="0" normalizeH="0" baseline="0" noProof="0" dirty="0" smtClean="0">
                <a:ln>
                  <a:noFill/>
                </a:ln>
                <a:solidFill>
                  <a:schemeClr val="tx2">
                    <a:lumMod val="75000"/>
                  </a:schemeClr>
                </a:solidFill>
                <a:effectLst/>
                <a:uLnTx/>
                <a:uFillTx/>
                <a:latin typeface="Bookman Old Style" pitchFamily="18" charset="0"/>
                <a:ea typeface="+mj-ea"/>
                <a:cs typeface="+mj-cs"/>
              </a:rPr>
              <a:t>ΣΧ.ΕΤΟΣ 2014-15</a:t>
            </a:r>
            <a:endParaRPr kumimoji="0" lang="el-GR" b="1" i="0" u="none" strike="noStrike" kern="1200" cap="none" spc="0" normalizeH="0" baseline="0" noProof="0" dirty="0">
              <a:ln>
                <a:noFill/>
              </a:ln>
              <a:solidFill>
                <a:schemeClr val="tx2">
                  <a:lumMod val="75000"/>
                </a:schemeClr>
              </a:solidFill>
              <a:effectLst/>
              <a:uLnTx/>
              <a:uFillTx/>
              <a:latin typeface="Bookman Old Style" pitchFamily="18" charset="0"/>
              <a:ea typeface="+mj-ea"/>
              <a:cs typeface="+mj-cs"/>
            </a:endParaRPr>
          </a:p>
        </p:txBody>
      </p:sp>
      <p:pic>
        <p:nvPicPr>
          <p:cNvPr id="5" name="0 - Εικόνα" descr="Αντίγραφο από STR.jpg"/>
          <p:cNvPicPr>
            <a:picLocks noChangeAspect="1" noChangeArrowheads="1"/>
          </p:cNvPicPr>
          <p:nvPr/>
        </p:nvPicPr>
        <p:blipFill>
          <a:blip r:embed="rId2" cstate="print"/>
          <a:srcRect/>
          <a:stretch>
            <a:fillRect/>
          </a:stretch>
        </p:blipFill>
        <p:spPr bwMode="auto">
          <a:xfrm>
            <a:off x="285720" y="3192799"/>
            <a:ext cx="3286148" cy="2440748"/>
          </a:xfrm>
          <a:prstGeom prst="rect">
            <a:avLst/>
          </a:prstGeom>
          <a:noFill/>
        </p:spPr>
      </p:pic>
      <p:pic>
        <p:nvPicPr>
          <p:cNvPr id="6" name="Εικόνα 1" descr="Αποτέλεσμα εικόνας για ΥΠΝΟΣ γκαρφιλντ"/>
          <p:cNvPicPr>
            <a:picLocks noChangeAspect="1" noChangeArrowheads="1"/>
          </p:cNvPicPr>
          <p:nvPr/>
        </p:nvPicPr>
        <p:blipFill>
          <a:blip r:embed="rId3" cstate="print"/>
          <a:srcRect/>
          <a:stretch>
            <a:fillRect/>
          </a:stretch>
        </p:blipFill>
        <p:spPr bwMode="auto">
          <a:xfrm>
            <a:off x="3428992" y="3170300"/>
            <a:ext cx="4357686" cy="3455184"/>
          </a:xfrm>
          <a:prstGeom prst="rect">
            <a:avLst/>
          </a:prstGeom>
          <a:noFill/>
        </p:spPr>
      </p:pic>
      <p:sp>
        <p:nvSpPr>
          <p:cNvPr id="7" name="6 - Ορθογώνιο"/>
          <p:cNvSpPr/>
          <p:nvPr/>
        </p:nvSpPr>
        <p:spPr>
          <a:xfrm>
            <a:off x="1259632" y="2132856"/>
            <a:ext cx="6786610" cy="923330"/>
          </a:xfrm>
          <a:prstGeom prst="rect">
            <a:avLst/>
          </a:prstGeom>
        </p:spPr>
        <p:txBody>
          <a:bodyPr wrap="square">
            <a:spAutoFit/>
          </a:bodyPr>
          <a:lstStyle/>
          <a:p>
            <a:pPr lvl="0" fontAlgn="base">
              <a:spcBef>
                <a:spcPct val="0"/>
              </a:spcBef>
              <a:spcAft>
                <a:spcPct val="0"/>
              </a:spcAft>
            </a:pPr>
            <a:r>
              <a:rPr lang="el-GR" dirty="0" smtClean="0">
                <a:solidFill>
                  <a:schemeClr val="accent1">
                    <a:lumMod val="75000"/>
                  </a:schemeClr>
                </a:solidFill>
                <a:latin typeface="Bookman Old Style" pitchFamily="18" charset="0"/>
                <a:ea typeface="Calibri" pitchFamily="34" charset="0"/>
                <a:cs typeface="Times New Roman" pitchFamily="18" charset="0"/>
              </a:rPr>
              <a:t>ΥΠΕΥΘΥΝΗ ΚΑΘΗΓΗΤΡΙΑ </a:t>
            </a:r>
            <a:r>
              <a:rPr lang="en-US" dirty="0" smtClean="0">
                <a:solidFill>
                  <a:schemeClr val="accent1">
                    <a:lumMod val="75000"/>
                  </a:schemeClr>
                </a:solidFill>
                <a:latin typeface="Bookman Old Style" pitchFamily="18" charset="0"/>
                <a:ea typeface="Calibri" pitchFamily="34" charset="0"/>
                <a:cs typeface="Times New Roman" pitchFamily="18" charset="0"/>
              </a:rPr>
              <a:t>:</a:t>
            </a:r>
            <a:r>
              <a:rPr lang="el-GR" dirty="0" smtClean="0">
                <a:solidFill>
                  <a:schemeClr val="accent1">
                    <a:lumMod val="75000"/>
                  </a:schemeClr>
                </a:solidFill>
                <a:latin typeface="Bookman Old Style" pitchFamily="18" charset="0"/>
                <a:ea typeface="Calibri" pitchFamily="34" charset="0"/>
                <a:cs typeface="Times New Roman" pitchFamily="18" charset="0"/>
              </a:rPr>
              <a:t> Α. ΣΚΟΤΙΔΑΚΗ</a:t>
            </a:r>
            <a:endParaRPr lang="en-US" dirty="0" smtClean="0">
              <a:solidFill>
                <a:schemeClr val="accent1">
                  <a:lumMod val="75000"/>
                </a:schemeClr>
              </a:solidFill>
              <a:latin typeface="Bookman Old Style" pitchFamily="18" charset="0"/>
              <a:ea typeface="Calibri" pitchFamily="34" charset="0"/>
              <a:cs typeface="Times New Roman" pitchFamily="18" charset="0"/>
            </a:endParaRPr>
          </a:p>
          <a:p>
            <a:pPr lvl="0" fontAlgn="base">
              <a:spcBef>
                <a:spcPct val="0"/>
              </a:spcBef>
              <a:spcAft>
                <a:spcPct val="0"/>
              </a:spcAft>
            </a:pPr>
            <a:r>
              <a:rPr lang="el-GR" dirty="0" smtClean="0">
                <a:solidFill>
                  <a:schemeClr val="accent1">
                    <a:lumMod val="75000"/>
                  </a:schemeClr>
                </a:solidFill>
                <a:latin typeface="Bookman Old Style" pitchFamily="18" charset="0"/>
              </a:rPr>
              <a:t/>
            </a:r>
            <a:br>
              <a:rPr lang="el-GR" dirty="0" smtClean="0">
                <a:solidFill>
                  <a:schemeClr val="accent1">
                    <a:lumMod val="75000"/>
                  </a:schemeClr>
                </a:solidFill>
                <a:latin typeface="Bookman Old Style" pitchFamily="18" charset="0"/>
              </a:rPr>
            </a:br>
            <a:r>
              <a:rPr kumimoji="0" lang="el-GR" b="1" i="0" u="none" strike="noStrike" cap="none" normalizeH="0" baseline="0" dirty="0" smtClean="0">
                <a:ln>
                  <a:noFill/>
                </a:ln>
                <a:solidFill>
                  <a:schemeClr val="accent1">
                    <a:lumMod val="75000"/>
                  </a:schemeClr>
                </a:solidFill>
                <a:effectLst/>
                <a:latin typeface="Bookman Old Style" pitchFamily="18" charset="0"/>
                <a:ea typeface="Calibri" pitchFamily="34" charset="0"/>
                <a:cs typeface="Times New Roman" pitchFamily="18" charset="0"/>
              </a:rPr>
              <a:t>ΘΕΜΑ: ΕΦΗΒΟΙ &amp; ΥΠΝΟΣ – ΜΙΑ ΠΟΛΥΤΑΡΑΧΗ ΣΧΕΣΗ</a:t>
            </a:r>
            <a:endParaRPr kumimoji="0" lang="el-GR" b="0" i="0" u="none" strike="noStrike" cap="none" normalizeH="0" baseline="0" dirty="0" smtClean="0">
              <a:ln>
                <a:noFill/>
              </a:ln>
              <a:solidFill>
                <a:schemeClr val="accent1">
                  <a:lumMod val="75000"/>
                </a:schemeClr>
              </a:solidFill>
              <a:effectLst/>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cstate="print"/>
          <a:srcRect/>
          <a:stretch>
            <a:fillRect/>
          </a:stretch>
        </p:blipFill>
        <p:spPr bwMode="auto">
          <a:xfrm>
            <a:off x="0" y="0"/>
            <a:ext cx="9144000" cy="2376488"/>
          </a:xfrm>
          <a:prstGeom prst="rect">
            <a:avLst/>
          </a:prstGeom>
          <a:noFill/>
          <a:ln w="9525">
            <a:noFill/>
            <a:round/>
            <a:headEnd/>
            <a:tailEnd/>
          </a:ln>
        </p:spPr>
      </p:pic>
      <p:sp>
        <p:nvSpPr>
          <p:cNvPr id="20483" name="Text Box 2"/>
          <p:cNvSpPr txBox="1">
            <a:spLocks noChangeArrowheads="1"/>
          </p:cNvSpPr>
          <p:nvPr/>
        </p:nvSpPr>
        <p:spPr bwMode="auto">
          <a:xfrm>
            <a:off x="0" y="2997200"/>
            <a:ext cx="9612313" cy="4319588"/>
          </a:xfrm>
          <a:prstGeom prst="rect">
            <a:avLst/>
          </a:prstGeom>
          <a:noFill/>
          <a:ln w="9525">
            <a:noFill/>
            <a:round/>
            <a:headEnd/>
            <a:tailEnd/>
          </a:ln>
        </p:spPr>
        <p:txBody>
          <a:bodyPr/>
          <a:lstStyle/>
          <a:p>
            <a:pPr algn="ct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b="1" u="sng" dirty="0">
                <a:solidFill>
                  <a:srgbClr val="4C1900"/>
                </a:solidFill>
              </a:rPr>
              <a:t>Μέλη ομάδας:</a:t>
            </a:r>
            <a:r>
              <a:rPr lang="el-GR" sz="3200" b="1" dirty="0">
                <a:solidFill>
                  <a:srgbClr val="4C1900"/>
                </a:solidFill>
              </a:rPr>
              <a:t> </a:t>
            </a:r>
          </a:p>
          <a:p>
            <a:pPr algn="ctr">
              <a:spcBef>
                <a:spcPts val="800"/>
              </a:spcBef>
              <a:buClr>
                <a:srgbClr val="89898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b="1" dirty="0">
                <a:solidFill>
                  <a:srgbClr val="4C1900"/>
                </a:solidFill>
              </a:rPr>
              <a:t>Βασιλική Καλαματιανού</a:t>
            </a:r>
          </a:p>
          <a:p>
            <a:pPr algn="ctr">
              <a:spcBef>
                <a:spcPts val="800"/>
              </a:spcBef>
              <a:buClr>
                <a:srgbClr val="89898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b="1" dirty="0">
                <a:solidFill>
                  <a:srgbClr val="4C1900"/>
                </a:solidFill>
              </a:rPr>
              <a:t>Παναγιώτα Κάρπου</a:t>
            </a:r>
          </a:p>
          <a:p>
            <a:pPr algn="ctr">
              <a:spcBef>
                <a:spcPts val="800"/>
              </a:spcBef>
              <a:buClr>
                <a:srgbClr val="89898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b="1" dirty="0">
                <a:solidFill>
                  <a:srgbClr val="4C1900"/>
                </a:solidFill>
              </a:rPr>
              <a:t>Άννα Μελά</a:t>
            </a:r>
          </a:p>
          <a:p>
            <a:pPr algn="ctr">
              <a:spcBef>
                <a:spcPts val="800"/>
              </a:spcBef>
              <a:buClr>
                <a:srgbClr val="898989"/>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b="1" dirty="0">
                <a:solidFill>
                  <a:srgbClr val="4C1900"/>
                </a:solidFill>
              </a:rPr>
              <a:t>Μάρκος Μπιλμπιλάι</a:t>
            </a:r>
          </a:p>
          <a:p>
            <a:pPr algn="ctr">
              <a:spcBef>
                <a:spcPts val="800"/>
              </a:spcBef>
              <a:buClr>
                <a:srgbClr val="898989"/>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3200" b="1" dirty="0">
              <a:solidFill>
                <a:srgbClr val="000000"/>
              </a:solidFill>
              <a:latin typeface="Constantia" pitchFamily="18" charset="0"/>
            </a:endParaRPr>
          </a:p>
          <a:p>
            <a:pPr algn="ct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2400" dirty="0">
              <a:solidFill>
                <a:srgbClr val="000000"/>
              </a:solidFill>
              <a:latin typeface="Constantia" pitchFamily="18" charset="0"/>
            </a:endParaRPr>
          </a:p>
        </p:txBody>
      </p:sp>
      <p:sp>
        <p:nvSpPr>
          <p:cNvPr id="20484" name="Text Box 3"/>
          <p:cNvSpPr txBox="1">
            <a:spLocks noChangeArrowheads="1"/>
          </p:cNvSpPr>
          <p:nvPr/>
        </p:nvSpPr>
        <p:spPr bwMode="auto">
          <a:xfrm>
            <a:off x="250825" y="0"/>
            <a:ext cx="8172450" cy="2376488"/>
          </a:xfrm>
          <a:prstGeom prst="rect">
            <a:avLst/>
          </a:prstGeom>
          <a:noFill/>
          <a:ln w="9525">
            <a:noFill/>
            <a:round/>
            <a:headEnd/>
            <a:tailEnd/>
          </a:ln>
        </p:spPr>
        <p:txBody>
          <a:bodyPr lIns="0" tIns="28224" rIns="0" bIns="0" anchor="ctr"/>
          <a:lstStyle/>
          <a:p>
            <a:pPr algn="ctr">
              <a:lnSpc>
                <a:spcPct val="93000"/>
              </a:lnSpc>
              <a:tabLst>
                <a:tab pos="723900" algn="l"/>
                <a:tab pos="1447800" algn="l"/>
                <a:tab pos="2171700" algn="l"/>
                <a:tab pos="2895600" algn="l"/>
                <a:tab pos="3619500" algn="l"/>
                <a:tab pos="4343400" algn="l"/>
                <a:tab pos="5067300" algn="l"/>
                <a:tab pos="5791200" algn="l"/>
                <a:tab pos="6515100" algn="l"/>
                <a:tab pos="7239000" algn="l"/>
              </a:tabLst>
            </a:pPr>
            <a:r>
              <a:rPr lang="el-GR" sz="3200" b="1" dirty="0">
                <a:solidFill>
                  <a:srgbClr val="000000"/>
                </a:solidFill>
              </a:rPr>
              <a:t>Β ομάδα: Διαταραχές, αίτια και συνέπειες στον ύπνο.</a:t>
            </a:r>
          </a:p>
        </p:txBody>
      </p:sp>
      <p:sp>
        <p:nvSpPr>
          <p:cNvPr id="20485" name="4 - TextBox"/>
          <p:cNvSpPr txBox="1">
            <a:spLocks noChangeArrowheads="1"/>
          </p:cNvSpPr>
          <p:nvPr/>
        </p:nvSpPr>
        <p:spPr bwMode="auto">
          <a:xfrm>
            <a:off x="1835150" y="2133600"/>
            <a:ext cx="4897438" cy="706438"/>
          </a:xfrm>
          <a:prstGeom prst="rect">
            <a:avLst/>
          </a:prstGeom>
          <a:noFill/>
          <a:ln w="9525">
            <a:noFill/>
            <a:miter lim="800000"/>
            <a:headEnd/>
            <a:tailEnd/>
          </a:ln>
        </p:spPr>
        <p:txBody>
          <a:bodyPr>
            <a:spAutoFit/>
          </a:bodyPr>
          <a:lstStyle/>
          <a:p>
            <a:r>
              <a:rPr lang="el-GR" sz="4000" dirty="0">
                <a:latin typeface="Constantia" pitchFamily="18" charset="0"/>
              </a:rPr>
              <a:t> Οι Ονειροπαρμένοι</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cstate="print"/>
          <a:srcRect/>
          <a:stretch>
            <a:fillRect/>
          </a:stretch>
        </p:blipFill>
        <p:spPr bwMode="auto">
          <a:xfrm>
            <a:off x="0" y="0"/>
            <a:ext cx="9144000" cy="2160588"/>
          </a:xfrm>
          <a:prstGeom prst="rect">
            <a:avLst/>
          </a:prstGeom>
          <a:noFill/>
          <a:ln w="9525">
            <a:noFill/>
            <a:round/>
            <a:headEnd/>
            <a:tailEnd/>
          </a:ln>
        </p:spPr>
      </p:pic>
      <p:sp>
        <p:nvSpPr>
          <p:cNvPr id="22531" name="Rectangle 2"/>
          <p:cNvSpPr>
            <a:spLocks noGrp="1" noChangeArrowheads="1"/>
          </p:cNvSpPr>
          <p:nvPr>
            <p:ph type="title"/>
          </p:nvPr>
        </p:nvSpPr>
        <p:spPr>
          <a:xfrm>
            <a:off x="431800" y="647700"/>
            <a:ext cx="7967663" cy="1189038"/>
          </a:xfrm>
        </p:spPr>
        <p:txBody>
          <a:bodyPr tIns="35280"/>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4000" b="1" u="sng" dirty="0" smtClean="0"/>
              <a:t>Διαταραχές ύπνου:</a:t>
            </a:r>
          </a:p>
        </p:txBody>
      </p:sp>
      <p:sp>
        <p:nvSpPr>
          <p:cNvPr id="5124" name="Rectangle 3"/>
          <p:cNvSpPr>
            <a:spLocks noGrp="1" noChangeArrowheads="1"/>
          </p:cNvSpPr>
          <p:nvPr>
            <p:ph type="subTitle" idx="4294967295"/>
          </p:nvPr>
        </p:nvSpPr>
        <p:spPr>
          <a:xfrm>
            <a:off x="0" y="1728788"/>
            <a:ext cx="8856663" cy="4608512"/>
          </a:xfrm>
        </p:spPr>
        <p:txBody>
          <a:bodyPr tIns="28224" anchor="ctr">
            <a:normAutofit fontScale="92500" lnSpcReduction="20000"/>
          </a:bodyPr>
          <a:lstStyle/>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t>Οι διαταραχές που μπορεί να επηρεάσουν τον ύπνο μας είναι:</a:t>
            </a:r>
          </a:p>
          <a:p>
            <a:pPr marL="0" indent="0" algn="ctr" eaLnBrk="1" fontAlgn="auto" hangingPunct="1">
              <a:buClr>
                <a:schemeClr val="accent3"/>
              </a:buClr>
              <a:buSzPct val="45000"/>
              <a:buFont typeface="Symbol"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l-GR" sz="3200" b="1" dirty="0" smtClean="0">
              <a:solidFill>
                <a:srgbClr val="4C1900"/>
              </a:solidFill>
            </a:endParaRP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Η Αϋπνία</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Οι Εφιάλτες</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Οι Ενύπνιοι τρόμοι</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Η Υπερυπνία</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Η Υπνική άπνοια</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Η Υπνοβασία</a:t>
            </a:r>
          </a:p>
          <a:p>
            <a:pPr marL="0" indent="0" algn="ctr" eaLnBrk="1" fontAlgn="auto" hangingPunct="1">
              <a:buClr>
                <a:schemeClr val="accent3"/>
              </a:buClr>
              <a:buSzPct val="4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l-GR" sz="3200" b="1" dirty="0" smtClean="0">
                <a:solidFill>
                  <a:srgbClr val="4C1900"/>
                </a:solidFill>
              </a:rPr>
              <a:t>Η Υπνολαλία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noChangeArrowheads="1"/>
          </p:cNvPicPr>
          <p:nvPr/>
        </p:nvPicPr>
        <p:blipFill>
          <a:blip r:embed="rId3" cstate="print"/>
          <a:srcRect/>
          <a:stretch>
            <a:fillRect/>
          </a:stretch>
        </p:blipFill>
        <p:spPr bwMode="auto">
          <a:xfrm>
            <a:off x="0" y="0"/>
            <a:ext cx="9144000" cy="2232025"/>
          </a:xfrm>
          <a:prstGeom prst="rect">
            <a:avLst/>
          </a:prstGeom>
          <a:noFill/>
          <a:ln w="9525">
            <a:noFill/>
            <a:round/>
            <a:headEnd/>
            <a:tailEnd/>
          </a:ln>
        </p:spPr>
      </p:pic>
      <p:sp>
        <p:nvSpPr>
          <p:cNvPr id="23555" name="Rectangle 2"/>
          <p:cNvSpPr>
            <a:spLocks noGrp="1" noChangeArrowheads="1"/>
          </p:cNvSpPr>
          <p:nvPr>
            <p:ph type="title"/>
          </p:nvPr>
        </p:nvSpPr>
        <p:spPr>
          <a:xfrm>
            <a:off x="533400" y="-215900"/>
            <a:ext cx="7673975" cy="928688"/>
          </a:xfrm>
        </p:spPr>
        <p:txBody>
          <a:bodyPr tIns="35280"/>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el-GR" sz="4000" b="1" u="sng" dirty="0" smtClean="0"/>
              <a:t>Αίτια διαταραχών ύπνου:</a:t>
            </a:r>
          </a:p>
        </p:txBody>
      </p:sp>
      <p:sp>
        <p:nvSpPr>
          <p:cNvPr id="6148" name="Rectangle 3"/>
          <p:cNvSpPr>
            <a:spLocks noGrp="1" noChangeArrowheads="1"/>
          </p:cNvSpPr>
          <p:nvPr>
            <p:ph type="subTitle" idx="4294967295"/>
          </p:nvPr>
        </p:nvSpPr>
        <p:spPr>
          <a:xfrm>
            <a:off x="0" y="1223963"/>
            <a:ext cx="7991475" cy="5661025"/>
          </a:xfrm>
        </p:spPr>
        <p:txBody>
          <a:bodyPr tIns="22932" anchor="ctr">
            <a:normAutofit fontScale="92500"/>
          </a:bodyPr>
          <a:lstStyle/>
          <a:p>
            <a:pPr marL="457200" indent="-227013" algn="ctr" eaLnBrk="1" fontAlgn="auto" hangingPunct="1">
              <a:buClr>
                <a:schemeClr val="accent3"/>
              </a:buClr>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u="sng" dirty="0" smtClean="0"/>
              <a:t>Τα βασικά αίτια που προκαλούν διάφορες διαταραχές στον πολίτιμο ύπνο μας είναι:</a:t>
            </a:r>
          </a:p>
          <a:p>
            <a:pPr marL="457200" indent="-227013" algn="ctr" eaLnBrk="1" fontAlgn="auto" hangingPunct="1">
              <a:buClr>
                <a:schemeClr val="accent3"/>
              </a:buClr>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l-GR" dirty="0" smtClean="0"/>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Η κατάθλιψη: Το 90% των ασθενών παρουσιάζουν έντονα προβλήματα στον ύπνο τους.</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Ο διαβήτης </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Το κάπνισμα </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Τα ναρκωτικά</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Το αλκοόλ</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Η νόσος του θυρεοειδούς, που κατά την διάρκεια του ύπνου προκαλεί έντονες εφιδρώσεις</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Διάφορες μυοσκελετικές παθήσεις</a:t>
            </a:r>
          </a:p>
          <a:p>
            <a:pPr marL="457200" indent="-227013" algn="ctr" eaLnBrk="1" fontAlgn="auto" hangingPunct="1">
              <a:buClr>
                <a:schemeClr val="accent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b="1" dirty="0" smtClean="0">
                <a:solidFill>
                  <a:srgbClr val="4C1900"/>
                </a:solidFill>
              </a:rPr>
              <a:t>Η ίδια η ανατομία του ανθρώπου</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cstate="print"/>
          <a:srcRect/>
          <a:stretch>
            <a:fillRect/>
          </a:stretch>
        </p:blipFill>
        <p:spPr bwMode="auto">
          <a:xfrm>
            <a:off x="0" y="0"/>
            <a:ext cx="9144000" cy="2016125"/>
          </a:xfrm>
          <a:prstGeom prst="rect">
            <a:avLst/>
          </a:prstGeom>
          <a:noFill/>
          <a:ln w="9525">
            <a:noFill/>
            <a:round/>
            <a:headEnd/>
            <a:tailEnd/>
          </a:ln>
        </p:spPr>
      </p:pic>
      <p:sp>
        <p:nvSpPr>
          <p:cNvPr id="24579" name="Rectangle 2"/>
          <p:cNvSpPr>
            <a:spLocks noGrp="1" noChangeArrowheads="1"/>
          </p:cNvSpPr>
          <p:nvPr>
            <p:ph type="title"/>
          </p:nvPr>
        </p:nvSpPr>
        <p:spPr>
          <a:xfrm>
            <a:off x="677863" y="576263"/>
            <a:ext cx="7747000" cy="1216025"/>
          </a:xfrm>
        </p:spPr>
        <p:txBody>
          <a:bodyPr tIns="31752"/>
          <a:lstStyle/>
          <a:p>
            <a:pPr eaLnBrk="1" hangingPunct="1">
              <a:tabLst>
                <a:tab pos="723900" algn="l"/>
                <a:tab pos="1447800" algn="l"/>
                <a:tab pos="2171700" algn="l"/>
                <a:tab pos="2895600" algn="l"/>
                <a:tab pos="3619500" algn="l"/>
                <a:tab pos="4343400" algn="l"/>
                <a:tab pos="5067300" algn="l"/>
                <a:tab pos="5791200" algn="l"/>
                <a:tab pos="6515100" algn="l"/>
                <a:tab pos="7239000" algn="l"/>
              </a:tabLst>
            </a:pPr>
            <a:r>
              <a:rPr lang="el-GR" sz="3600" b="1" u="sng" dirty="0" smtClean="0"/>
              <a:t>Συνέπειες προβληματικού ύπνου</a:t>
            </a:r>
          </a:p>
        </p:txBody>
      </p:sp>
      <p:sp>
        <p:nvSpPr>
          <p:cNvPr id="7172" name="Rectangle 3"/>
          <p:cNvSpPr>
            <a:spLocks noGrp="1" noChangeArrowheads="1"/>
          </p:cNvSpPr>
          <p:nvPr>
            <p:ph type="subTitle" idx="4294967295"/>
          </p:nvPr>
        </p:nvSpPr>
        <p:spPr>
          <a:xfrm>
            <a:off x="323528" y="1871663"/>
            <a:ext cx="8568952" cy="4606925"/>
          </a:xfrm>
        </p:spPr>
        <p:txBody>
          <a:bodyPr tIns="31752" anchor="ctr">
            <a:normAutofit lnSpcReduction="10000"/>
          </a:bodyPr>
          <a:lstStyle/>
          <a:p>
            <a:pPr marL="0" indent="0" algn="ctr" eaLnBrk="1" fontAlgn="auto" hangingPunct="1">
              <a:buClr>
                <a:schemeClr val="accent3"/>
              </a:buClr>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sz="3600" b="1" dirty="0" smtClean="0">
                <a:solidFill>
                  <a:schemeClr val="accent1"/>
                </a:solidFill>
              </a:rPr>
              <a:t>Οι συνέπειες που έχει ο προβληματικός ύπνος στον έφηβο είναι: </a:t>
            </a:r>
          </a:p>
          <a:p>
            <a:pPr marL="0" indent="0" algn="ctr" eaLnBrk="1" fontAlgn="auto" hangingPunct="1">
              <a:buClr>
                <a:schemeClr val="accent3"/>
              </a:buClr>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sz="3600" b="1" dirty="0" smtClean="0">
                <a:solidFill>
                  <a:schemeClr val="accent1"/>
                </a:solidFill>
              </a:rPr>
              <a:t>1: Στις μαθησιακές του επιδόσεις και στην καθημερινότητά του</a:t>
            </a:r>
          </a:p>
          <a:p>
            <a:pPr marL="0" indent="0" algn="ctr" eaLnBrk="1" fontAlgn="auto" hangingPunct="1">
              <a:buClr>
                <a:schemeClr val="accent3"/>
              </a:buClr>
              <a:buFont typeface="Wingdings 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sz="3600" b="1" dirty="0" smtClean="0">
                <a:solidFill>
                  <a:schemeClr val="accent1"/>
                </a:solidFill>
              </a:rPr>
              <a:t>2: Συμβάλλει σημαντικά στην αύξηση των ποσοστών της παχυσαρκίας </a:t>
            </a:r>
            <a:r>
              <a:rPr lang="el-GR" sz="3600" b="1" dirty="0" smtClean="0">
                <a:solidFill>
                  <a:schemeClr val="bg1"/>
                </a:solidFill>
              </a:rPr>
              <a:t>στους νέους κάτω των 18 ετών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0" y="0"/>
            <a:ext cx="9144000" cy="2060575"/>
          </a:xfrm>
        </p:spPr>
        <p:txBody>
          <a:bodyPr/>
          <a:lstStyle/>
          <a:p>
            <a:pPr algn="ctr" eaLnBrk="1" fontAlgn="auto" hangingPunct="1">
              <a:spcAft>
                <a:spcPts val="0"/>
              </a:spcAft>
              <a:defRPr/>
            </a:pPr>
            <a:r>
              <a:rPr lang="en-US" sz="5400" i="1" u="sng" dirty="0">
                <a:effectLst>
                  <a:outerShdw blurRad="38100" dist="38100" dir="2700000" algn="tl">
                    <a:srgbClr val="C0C0C0"/>
                  </a:outerShdw>
                </a:effectLst>
              </a:rPr>
              <a:t>‘Dream On’</a:t>
            </a:r>
            <a:endParaRPr lang="el-GR" sz="5400" i="1" u="sng" dirty="0">
              <a:effectLst>
                <a:outerShdw blurRad="38100" dist="38100" dir="2700000" algn="tl">
                  <a:srgbClr val="C0C0C0"/>
                </a:outerShdw>
              </a:effectLst>
            </a:endParaRPr>
          </a:p>
        </p:txBody>
      </p:sp>
      <p:sp>
        <p:nvSpPr>
          <p:cNvPr id="25604" name="Rectangle 7"/>
          <p:cNvSpPr>
            <a:spLocks noGrp="1" noChangeArrowheads="1"/>
          </p:cNvSpPr>
          <p:nvPr>
            <p:ph type="subTitle" idx="1"/>
          </p:nvPr>
        </p:nvSpPr>
        <p:spPr>
          <a:xfrm>
            <a:off x="1115616" y="2205038"/>
            <a:ext cx="8028384" cy="4652962"/>
          </a:xfrm>
        </p:spPr>
        <p:txBody>
          <a:bodyPr/>
          <a:lstStyle/>
          <a:p>
            <a:pPr marR="0" algn="l" eaLnBrk="1" hangingPunct="1">
              <a:buFontTx/>
              <a:buChar char="•"/>
            </a:pPr>
            <a:r>
              <a:rPr lang="en-US" sz="3600" dirty="0" smtClean="0">
                <a:solidFill>
                  <a:schemeClr val="bg1"/>
                </a:solidFill>
              </a:rPr>
              <a:t> </a:t>
            </a:r>
            <a:r>
              <a:rPr lang="el-GR" sz="3600" dirty="0" smtClean="0">
                <a:solidFill>
                  <a:schemeClr val="bg1"/>
                </a:solidFill>
              </a:rPr>
              <a:t>Φαίη Βασιλικώτη</a:t>
            </a:r>
          </a:p>
          <a:p>
            <a:pPr marR="0" algn="l" eaLnBrk="1" hangingPunct="1">
              <a:buFontTx/>
              <a:buChar char="•"/>
            </a:pPr>
            <a:r>
              <a:rPr lang="el-GR" sz="3600" dirty="0" smtClean="0">
                <a:solidFill>
                  <a:schemeClr val="bg1"/>
                </a:solidFill>
              </a:rPr>
              <a:t>Μαργαρίτα </a:t>
            </a:r>
            <a:r>
              <a:rPr lang="el-GR" sz="3600" dirty="0" err="1" smtClean="0">
                <a:solidFill>
                  <a:schemeClr val="bg1"/>
                </a:solidFill>
              </a:rPr>
              <a:t>Σταματελάτου</a:t>
            </a:r>
            <a:endParaRPr lang="en-US" sz="3600" dirty="0" smtClean="0">
              <a:solidFill>
                <a:schemeClr val="bg1"/>
              </a:solidFill>
            </a:endParaRPr>
          </a:p>
          <a:p>
            <a:pPr marR="0" algn="l" eaLnBrk="1" hangingPunct="1">
              <a:buFontTx/>
              <a:buChar char="•"/>
            </a:pPr>
            <a:r>
              <a:rPr lang="el-GR" sz="3600" dirty="0" err="1" smtClean="0">
                <a:solidFill>
                  <a:schemeClr val="bg1"/>
                </a:solidFill>
              </a:rPr>
              <a:t>Πένυ</a:t>
            </a:r>
            <a:r>
              <a:rPr lang="el-GR" sz="3600" dirty="0" smtClean="0">
                <a:solidFill>
                  <a:schemeClr val="bg1"/>
                </a:solidFill>
              </a:rPr>
              <a:t> Καλαματιανού</a:t>
            </a:r>
          </a:p>
          <a:p>
            <a:pPr marR="0" algn="l" eaLnBrk="1" hangingPunct="1">
              <a:buFontTx/>
              <a:buChar char="•"/>
            </a:pPr>
            <a:r>
              <a:rPr lang="el-GR" sz="3600" dirty="0" smtClean="0">
                <a:solidFill>
                  <a:schemeClr val="bg1"/>
                </a:solidFill>
              </a:rPr>
              <a:t> Χρυσούλα Καμαρινού</a:t>
            </a:r>
          </a:p>
          <a:p>
            <a:pPr marR="0" algn="l" eaLnBrk="1" hangingPunct="1">
              <a:buFontTx/>
              <a:buChar char="•"/>
            </a:pPr>
            <a:endParaRPr lang="el-GR" sz="3600" dirty="0" smtClean="0">
              <a:solidFill>
                <a:srgbClr val="FFFFFF"/>
              </a:solidFill>
            </a:endParaRPr>
          </a:p>
          <a:p>
            <a:pPr marR="0" algn="l" eaLnBrk="1" hangingPunct="1"/>
            <a:r>
              <a:rPr lang="el-GR" sz="3600" dirty="0" smtClean="0">
                <a:solidFill>
                  <a:srgbClr val="FFFFFF"/>
                </a:solidFill>
              </a:rPr>
              <a:t>Ομάδα Γ’</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1" name="Rectangle 3"/>
          <p:cNvSpPr>
            <a:spLocks noGrp="1" noChangeArrowheads="1"/>
          </p:cNvSpPr>
          <p:nvPr>
            <p:ph type="ctrTitle"/>
          </p:nvPr>
        </p:nvSpPr>
        <p:spPr>
          <a:xfrm>
            <a:off x="0" y="-315913"/>
            <a:ext cx="9144000" cy="1398588"/>
          </a:xfrm>
        </p:spPr>
        <p:txBody>
          <a:bodyPr/>
          <a:lstStyle/>
          <a:p>
            <a:pPr eaLnBrk="1" fontAlgn="auto" hangingPunct="1">
              <a:spcAft>
                <a:spcPts val="0"/>
              </a:spcAft>
              <a:defRPr/>
            </a:pPr>
            <a:r>
              <a:rPr lang="el-GR" dirty="0"/>
              <a:t> </a:t>
            </a:r>
          </a:p>
        </p:txBody>
      </p:sp>
      <p:sp>
        <p:nvSpPr>
          <p:cNvPr id="32772" name="Rectangle 4"/>
          <p:cNvSpPr>
            <a:spLocks noGrp="1" noChangeArrowheads="1"/>
          </p:cNvSpPr>
          <p:nvPr>
            <p:ph type="subTitle" idx="1"/>
          </p:nvPr>
        </p:nvSpPr>
        <p:spPr>
          <a:xfrm>
            <a:off x="719064" y="260648"/>
            <a:ext cx="8424936" cy="6597352"/>
          </a:xfrm>
          <a:solidFill>
            <a:schemeClr val="tx1"/>
          </a:solidFill>
        </p:spPr>
        <p:txBody>
          <a:bodyPr>
            <a:normAutofit/>
          </a:bodyPr>
          <a:lstStyle/>
          <a:p>
            <a:pPr marR="0" algn="ctr" eaLnBrk="1" hangingPunct="1">
              <a:defRPr/>
            </a:pPr>
            <a:r>
              <a:rPr lang="en-US" sz="6600" b="1" i="1" u="sng" dirty="0" smtClean="0">
                <a:solidFill>
                  <a:schemeClr val="accent1"/>
                </a:solidFill>
                <a:effectLst>
                  <a:outerShdw blurRad="38100" dist="38100" dir="2700000" algn="tl">
                    <a:srgbClr val="04617B"/>
                  </a:outerShdw>
                </a:effectLst>
                <a:latin typeface="Comic Sans MS" pitchFamily="66" charset="0"/>
              </a:rPr>
              <a:t>ΌΝΕΙΡΑ</a:t>
            </a:r>
            <a:br>
              <a:rPr lang="en-US" sz="6600" b="1" i="1" u="sng" dirty="0" smtClean="0">
                <a:solidFill>
                  <a:schemeClr val="accent1"/>
                </a:solidFill>
                <a:effectLst>
                  <a:outerShdw blurRad="38100" dist="38100" dir="2700000" algn="tl">
                    <a:srgbClr val="04617B"/>
                  </a:outerShdw>
                </a:effectLst>
                <a:latin typeface="Comic Sans MS" pitchFamily="66" charset="0"/>
              </a:rPr>
            </a:br>
            <a:r>
              <a:rPr lang="en-US" sz="2800" b="1" u="sng" dirty="0" smtClean="0"/>
              <a:t/>
            </a:r>
            <a:br>
              <a:rPr lang="en-US" sz="2800" b="1" u="sng" dirty="0" smtClean="0"/>
            </a:br>
            <a:r>
              <a:rPr lang="en-US" sz="2800" dirty="0" smtClean="0">
                <a:solidFill>
                  <a:schemeClr val="bg1"/>
                </a:solidFill>
              </a:rPr>
              <a:t>Ένα όνειρο είναι μια διαδοχή από εικόνες, ήχους ή συναισθήματα που παράγει ο εγκέφαλός μας κατά τη διάρκεια του ύπνου. Το περιεχόμενο και ο σκοπός των ονείρων δεν είναι πλήρως κατανοητοί, αν και έχει αναπτυχθεί ο σχετικός προβληματισμός και το ενδιαφέρον σε όλη την καταγεγραμμένη ιστορία. Η επιστημονική μελέτη των ονείρων είναι γνωστή ως Ονειρολογία. Η τεχνολογία για τη μελέτη των ονείρων έχει αναπτυχθεί εδώ και μερικές δεκαετίες.</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endParaRPr lang="el-GR" sz="28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http://41.media.tumblr.com/43fcf37a2ae7493436e8575eb7bb5b90/tumblr_mx91rdSCEN1sjj2zro1_500.jpg"/>
          <p:cNvPicPr/>
          <p:nvPr/>
        </p:nvPicPr>
        <p:blipFill>
          <a:blip r:embed="rId2" cstate="print"/>
          <a:srcRect/>
          <a:stretch>
            <a:fillRect/>
          </a:stretch>
        </p:blipFill>
        <p:spPr bwMode="auto">
          <a:xfrm>
            <a:off x="1115616" y="1196752"/>
            <a:ext cx="7272808" cy="489654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682243"/>
            <a:ext cx="742952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rgbClr val="1E1E1E"/>
                </a:solidFill>
                <a:effectLst/>
                <a:latin typeface="Bookman Old Style" pitchFamily="18" charset="0"/>
                <a:ea typeface="Calibri" pitchFamily="34" charset="0"/>
                <a:cs typeface="Arial" pitchFamily="34" charset="0"/>
              </a:rPr>
              <a:t> Τι κάνουν τα όνειρα για εμάς;</a:t>
            </a:r>
            <a:br>
              <a:rPr kumimoji="0" lang="el-GR" sz="2800" b="0" i="0" u="none" strike="noStrike" cap="none" normalizeH="0" baseline="0" dirty="0" smtClean="0">
                <a:ln>
                  <a:noFill/>
                </a:ln>
                <a:solidFill>
                  <a:srgbClr val="1E1E1E"/>
                </a:solidFill>
                <a:effectLst/>
                <a:latin typeface="Bookman Old Style" pitchFamily="18" charset="0"/>
                <a:ea typeface="Calibri" pitchFamily="34" charset="0"/>
                <a:cs typeface="Arial" pitchFamily="34" charset="0"/>
              </a:rPr>
            </a:br>
            <a:r>
              <a:rPr kumimoji="0" lang="en-US" sz="2000" b="1" i="0" u="none" strike="noStrike" cap="none" normalizeH="0" baseline="0" dirty="0" err="1" smtClean="0">
                <a:ln>
                  <a:noFill/>
                </a:ln>
                <a:solidFill>
                  <a:srgbClr val="1E1E1E"/>
                </a:solidFill>
                <a:effectLst/>
                <a:latin typeface="Bookman Old Style" pitchFamily="18" charset="0"/>
                <a:ea typeface="Calibri" pitchFamily="34" charset="0"/>
                <a:cs typeface="Times New Roman" pitchFamily="18" charset="0"/>
              </a:rPr>
              <a:t>Μας</a:t>
            </a:r>
            <a:r>
              <a:rPr kumimoji="0" lang="en-US" sz="2000" b="1" i="0" u="none" strike="noStrike" cap="none" normalizeH="0" baseline="0" dirty="0" smtClean="0">
                <a:ln>
                  <a:noFill/>
                </a:ln>
                <a:solidFill>
                  <a:srgbClr val="1E1E1E"/>
                </a:solidFill>
                <a:effectLst/>
                <a:latin typeface="Bookman Old Style" pitchFamily="18" charset="0"/>
                <a:ea typeface="Calibri" pitchFamily="34" charset="0"/>
                <a:cs typeface="Times New Roman" pitchFamily="18" charset="0"/>
              </a:rPr>
              <a:t> βοηθάνε να πάμε μπροστά</a:t>
            </a:r>
            <a:r>
              <a:rPr kumimoji="0" lang="el-GR" sz="2000" b="1" i="0" u="none" strike="noStrike" cap="none" normalizeH="0" baseline="0" dirty="0" smtClean="0">
                <a:ln>
                  <a:noFill/>
                </a:ln>
                <a:solidFill>
                  <a:schemeClr val="tx1"/>
                </a:solidFill>
                <a:effectLst/>
                <a:latin typeface="Bookman Old Style" pitchFamily="18" charset="0"/>
              </a:rPr>
              <a:t> </a:t>
            </a:r>
          </a:p>
        </p:txBody>
      </p:sp>
      <p:sp>
        <p:nvSpPr>
          <p:cNvPr id="3" name="2 - Ορθογώνιο"/>
          <p:cNvSpPr/>
          <p:nvPr/>
        </p:nvSpPr>
        <p:spPr>
          <a:xfrm>
            <a:off x="611560" y="1916832"/>
            <a:ext cx="6500858" cy="400110"/>
          </a:xfrm>
          <a:prstGeom prst="rect">
            <a:avLst/>
          </a:prstGeom>
        </p:spPr>
        <p:txBody>
          <a:bodyPr wrap="square">
            <a:spAutoFit/>
          </a:bodyPr>
          <a:lstStyle/>
          <a:p>
            <a:r>
              <a:rPr lang="en-US" sz="2000" b="1" dirty="0">
                <a:latin typeface="Bookman Old Style" pitchFamily="18" charset="0"/>
              </a:rPr>
              <a:t>Μας οδηγούν στην προσωπική μας βελτίωση</a:t>
            </a:r>
            <a:endParaRPr lang="el-GR" sz="2000" b="1" dirty="0">
              <a:latin typeface="Bookman Old Style" pitchFamily="18" charset="0"/>
            </a:endParaRPr>
          </a:p>
        </p:txBody>
      </p:sp>
      <p:sp>
        <p:nvSpPr>
          <p:cNvPr id="4" name="3 - Ορθογώνιο"/>
          <p:cNvSpPr/>
          <p:nvPr/>
        </p:nvSpPr>
        <p:spPr>
          <a:xfrm>
            <a:off x="755576" y="2564904"/>
            <a:ext cx="4836814" cy="369332"/>
          </a:xfrm>
          <a:prstGeom prst="rect">
            <a:avLst/>
          </a:prstGeom>
        </p:spPr>
        <p:txBody>
          <a:bodyPr wrap="square">
            <a:spAutoFit/>
          </a:bodyPr>
          <a:lstStyle/>
          <a:p>
            <a:r>
              <a:rPr lang="en-US" b="1" dirty="0">
                <a:latin typeface="Bookman Old Style" pitchFamily="18" charset="0"/>
              </a:rPr>
              <a:t>Μας ωθούν σε δράση</a:t>
            </a:r>
            <a:endParaRPr lang="el-GR" b="1" dirty="0">
              <a:latin typeface="Bookman Old Style" pitchFamily="18" charset="0"/>
            </a:endParaRPr>
          </a:p>
        </p:txBody>
      </p:sp>
      <p:sp>
        <p:nvSpPr>
          <p:cNvPr id="5" name="4 - Ορθογώνιο"/>
          <p:cNvSpPr/>
          <p:nvPr/>
        </p:nvSpPr>
        <p:spPr>
          <a:xfrm>
            <a:off x="611560" y="3068960"/>
            <a:ext cx="5776295" cy="369332"/>
          </a:xfrm>
          <a:prstGeom prst="rect">
            <a:avLst/>
          </a:prstGeom>
        </p:spPr>
        <p:txBody>
          <a:bodyPr wrap="square">
            <a:spAutoFit/>
          </a:bodyPr>
          <a:lstStyle/>
          <a:p>
            <a:r>
              <a:rPr lang="en-US" b="1" dirty="0">
                <a:latin typeface="Bookman Old Style" pitchFamily="18" charset="0"/>
              </a:rPr>
              <a:t>Μας βοηθάνε να ξεπερνάμε εμπόδια</a:t>
            </a:r>
            <a:endParaRPr lang="el-GR" b="1" dirty="0">
              <a:latin typeface="Bookman Old Style" pitchFamily="18" charset="0"/>
            </a:endParaRPr>
          </a:p>
        </p:txBody>
      </p:sp>
      <p:sp>
        <p:nvSpPr>
          <p:cNvPr id="6" name="5 - Ορθογώνιο"/>
          <p:cNvSpPr/>
          <p:nvPr/>
        </p:nvSpPr>
        <p:spPr>
          <a:xfrm>
            <a:off x="683568" y="3573016"/>
            <a:ext cx="5676059" cy="369332"/>
          </a:xfrm>
          <a:prstGeom prst="rect">
            <a:avLst/>
          </a:prstGeom>
        </p:spPr>
        <p:txBody>
          <a:bodyPr wrap="square">
            <a:spAutoFit/>
          </a:bodyPr>
          <a:lstStyle/>
          <a:p>
            <a:r>
              <a:rPr lang="en-US" b="1" dirty="0">
                <a:latin typeface="Bookman Old Style" pitchFamily="18" charset="0"/>
              </a:rPr>
              <a:t>Μας εμπνέουν και μας ενώνουν</a:t>
            </a:r>
            <a:endParaRPr lang="el-GR" b="1" dirty="0">
              <a:latin typeface="Bookman Old Style" pitchFamily="18" charset="0"/>
            </a:endParaRPr>
          </a:p>
        </p:txBody>
      </p:sp>
      <p:sp>
        <p:nvSpPr>
          <p:cNvPr id="7" name="6 - Ορθογώνιο"/>
          <p:cNvSpPr/>
          <p:nvPr/>
        </p:nvSpPr>
        <p:spPr>
          <a:xfrm rot="10800000" flipV="1">
            <a:off x="611560" y="4221088"/>
            <a:ext cx="7072362" cy="369332"/>
          </a:xfrm>
          <a:prstGeom prst="rect">
            <a:avLst/>
          </a:prstGeom>
        </p:spPr>
        <p:txBody>
          <a:bodyPr wrap="square">
            <a:spAutoFit/>
          </a:bodyPr>
          <a:lstStyle/>
          <a:p>
            <a:r>
              <a:rPr lang="en-US" b="1" dirty="0">
                <a:latin typeface="Bookman Old Style" pitchFamily="18" charset="0"/>
              </a:rPr>
              <a:t>Μας μαθαίνουν ότι το όραμα δεν έχει ηλικία</a:t>
            </a:r>
            <a:endParaRPr lang="el-GR" b="1" dirty="0">
              <a:latin typeface="Bookman Old Style" pitchFamily="18" charset="0"/>
            </a:endParaRPr>
          </a:p>
        </p:txBody>
      </p:sp>
      <p:sp>
        <p:nvSpPr>
          <p:cNvPr id="8" name="7 - Ορθογώνιο"/>
          <p:cNvSpPr/>
          <p:nvPr/>
        </p:nvSpPr>
        <p:spPr>
          <a:xfrm>
            <a:off x="611560" y="4941168"/>
            <a:ext cx="6191681" cy="369332"/>
          </a:xfrm>
          <a:prstGeom prst="rect">
            <a:avLst/>
          </a:prstGeom>
        </p:spPr>
        <p:txBody>
          <a:bodyPr wrap="square">
            <a:spAutoFit/>
          </a:bodyPr>
          <a:lstStyle/>
          <a:p>
            <a:r>
              <a:rPr lang="en-US" b="1" dirty="0">
                <a:latin typeface="Bookman Old Style" pitchFamily="18" charset="0"/>
              </a:rPr>
              <a:t>Γεννάνε μέσα μας σθένος και εμπιστοσύνη</a:t>
            </a:r>
            <a:endParaRPr lang="el-GR" b="1" dirty="0">
              <a:latin typeface="Bookman Old Styl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5299" name="Rectangle 3"/>
          <p:cNvSpPr>
            <a:spLocks noGrp="1" noChangeArrowheads="1"/>
          </p:cNvSpPr>
          <p:nvPr>
            <p:ph type="subTitle" idx="1"/>
          </p:nvPr>
        </p:nvSpPr>
        <p:spPr>
          <a:xfrm>
            <a:off x="251520" y="548680"/>
            <a:ext cx="8892480" cy="5976665"/>
          </a:xfrm>
        </p:spPr>
        <p:txBody>
          <a:bodyPr>
            <a:normAutofit/>
          </a:bodyPr>
          <a:lstStyle/>
          <a:p>
            <a:pPr marR="0" algn="l" eaLnBrk="1" hangingPunct="1">
              <a:defRPr/>
            </a:pPr>
            <a:r>
              <a:rPr lang="en-US" sz="5400" b="1" u="sng" dirty="0" smtClean="0">
                <a:solidFill>
                  <a:schemeClr val="bg2">
                    <a:lumMod val="40000"/>
                    <a:lumOff val="60000"/>
                  </a:schemeClr>
                </a:solidFill>
                <a:effectLst>
                  <a:outerShdw blurRad="38100" dist="38100" dir="2700000" algn="tl">
                    <a:srgbClr val="04617B"/>
                  </a:outerShdw>
                </a:effectLst>
                <a:latin typeface="Comic Sans MS" pitchFamily="66" charset="0"/>
              </a:rPr>
              <a:t>ΜΥΘΟΙ ΓΙΑ </a:t>
            </a:r>
            <a:r>
              <a:rPr lang="el-GR" sz="5400" b="1" u="sng" dirty="0" smtClean="0">
                <a:solidFill>
                  <a:schemeClr val="bg2">
                    <a:lumMod val="40000"/>
                    <a:lumOff val="60000"/>
                  </a:schemeClr>
                </a:solidFill>
                <a:effectLst>
                  <a:outerShdw blurRad="38100" dist="38100" dir="2700000" algn="tl">
                    <a:srgbClr val="04617B"/>
                  </a:outerShdw>
                </a:effectLst>
                <a:latin typeface="Comic Sans MS" pitchFamily="66" charset="0"/>
              </a:rPr>
              <a:t>ΤΟΝ </a:t>
            </a:r>
            <a:r>
              <a:rPr lang="en-US" sz="5400" b="1" u="sng" dirty="0" smtClean="0">
                <a:solidFill>
                  <a:schemeClr val="bg2">
                    <a:lumMod val="40000"/>
                    <a:lumOff val="60000"/>
                  </a:schemeClr>
                </a:solidFill>
                <a:effectLst>
                  <a:outerShdw blurRad="38100" dist="38100" dir="2700000" algn="tl">
                    <a:srgbClr val="04617B"/>
                  </a:outerShdw>
                </a:effectLst>
                <a:latin typeface="Comic Sans MS" pitchFamily="66" charset="0"/>
              </a:rPr>
              <a:t>ΥΠΝΟ</a:t>
            </a:r>
            <a:r>
              <a:rPr lang="el-GR" sz="6600" dirty="0" smtClean="0">
                <a:solidFill>
                  <a:schemeClr val="bg2">
                    <a:lumMod val="40000"/>
                    <a:lumOff val="60000"/>
                  </a:schemeClr>
                </a:solidFill>
              </a:rPr>
              <a:t> </a:t>
            </a:r>
            <a:r>
              <a:rPr lang="el-GR" sz="6600" dirty="0" smtClean="0"/>
              <a:t/>
            </a:r>
            <a:br>
              <a:rPr lang="el-GR" sz="6600" dirty="0" smtClean="0"/>
            </a:br>
            <a:r>
              <a:rPr lang="el-GR" sz="6600" dirty="0" smtClean="0"/>
              <a:t> </a:t>
            </a:r>
            <a:r>
              <a:rPr lang="en-US" sz="2400" i="1" dirty="0" smtClean="0">
                <a:solidFill>
                  <a:schemeClr val="bg1"/>
                </a:solidFill>
              </a:rPr>
              <a:t>Στην εποχή που ζούμε έχει αποδειχθεί ύστερα από επιστημονική έρευνα ότι κατά τη διάρκεια της εφηβείας, ο έφηβος δεν κοιμάται τις κατάλληλες ώρες οι οποίες του είναι αναγκαίες για να ανταπεξέλθει στην καθημερινότητά του. Αυτό συμβαίνει, διότι είτε είναι πιεσμένος από την πληθώρα υποχρεώσεων που πρέπει να φέρει εις</a:t>
            </a:r>
            <a:r>
              <a:rPr lang="el-GR" sz="2400" i="1" dirty="0" smtClean="0">
                <a:solidFill>
                  <a:schemeClr val="bg1"/>
                </a:solidFill>
              </a:rPr>
              <a:t> </a:t>
            </a:r>
            <a:r>
              <a:rPr lang="en-US" sz="2400" i="1" dirty="0" smtClean="0">
                <a:solidFill>
                  <a:schemeClr val="bg1"/>
                </a:solidFill>
              </a:rPr>
              <a:t>πέρας καθημερινώς είτε ο ίδιος από μόνος του με δική του βούληση δεν θέλει να κοιμηθεί για διάφορους λόγους. Οι </a:t>
            </a:r>
            <a:r>
              <a:rPr lang="en-US" sz="2400" dirty="0" smtClean="0">
                <a:solidFill>
                  <a:schemeClr val="bg1"/>
                </a:solidFill>
              </a:rPr>
              <a:t>έφηβοι</a:t>
            </a:r>
            <a:r>
              <a:rPr lang="en-US" sz="2400" i="1" dirty="0" smtClean="0">
                <a:solidFill>
                  <a:schemeClr val="bg1"/>
                </a:solidFill>
              </a:rPr>
              <a:t> λοιπόν έχουν επινοήσει ποικίλους μύθους για τον ύπνο. Στην πραγματικότητα όμως πρόκειται για τις παρεξηγήσεις που αφορούν τον ύπνο</a:t>
            </a:r>
            <a:r>
              <a:rPr lang="el-GR" sz="2400" i="1" dirty="0" smtClean="0">
                <a:solidFill>
                  <a:schemeClr val="bg1"/>
                </a:soli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5" name="Rectangle 3"/>
          <p:cNvSpPr>
            <a:spLocks noGrp="1" noChangeArrowheads="1"/>
          </p:cNvSpPr>
          <p:nvPr>
            <p:ph type="subTitle" idx="1"/>
          </p:nvPr>
        </p:nvSpPr>
        <p:spPr>
          <a:xfrm>
            <a:off x="0" y="188640"/>
            <a:ext cx="9144000" cy="8082235"/>
          </a:xfrm>
        </p:spPr>
        <p:txBody>
          <a:bodyPr/>
          <a:lstStyle/>
          <a:p>
            <a:pPr marL="381000" marR="0" indent="-381000" algn="l" eaLnBrk="1" hangingPunct="1">
              <a:lnSpc>
                <a:spcPct val="90000"/>
              </a:lnSpc>
              <a:buFontTx/>
              <a:buChar char="•"/>
            </a:pPr>
            <a:endParaRPr lang="el-GR" sz="2400" b="1" i="1" u="sng" dirty="0" smtClean="0">
              <a:solidFill>
                <a:schemeClr val="bg1"/>
              </a:solidFill>
            </a:endParaRPr>
          </a:p>
          <a:p>
            <a:pPr marL="381000" marR="0" indent="-381000" algn="l" eaLnBrk="1" hangingPunct="1">
              <a:lnSpc>
                <a:spcPct val="90000"/>
              </a:lnSpc>
            </a:pPr>
            <a:r>
              <a:rPr lang="el-GR" sz="2400" b="1" i="1" u="sng" dirty="0" smtClean="0">
                <a:solidFill>
                  <a:schemeClr val="bg1"/>
                </a:solidFill>
              </a:rPr>
              <a:t>ΟΙ ΜΥΘΟΙ ΕΙΝΑΙ ΟΙ ΕΞΗΣ:</a:t>
            </a:r>
          </a:p>
          <a:p>
            <a:pPr marL="381000" marR="0" indent="-381000" algn="l" eaLnBrk="1" hangingPunct="1">
              <a:lnSpc>
                <a:spcPct val="90000"/>
              </a:lnSpc>
              <a:buFontTx/>
              <a:buChar char="•"/>
            </a:pPr>
            <a:r>
              <a:rPr lang="en-US" sz="2400" i="1" dirty="0" smtClean="0">
                <a:solidFill>
                  <a:schemeClr val="bg1"/>
                </a:solidFill>
              </a:rPr>
              <a:t>Όλοι χρειάζονται ένα οκτάωρο ύπνου</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Ο πολύωρος ύπνος κάνει καλό</a:t>
            </a:r>
            <a:r>
              <a:rPr lang="el-GR" sz="2400" i="1" dirty="0" smtClean="0">
                <a:solidFill>
                  <a:schemeClr val="bg1"/>
                </a:solidFill>
              </a:rPr>
              <a:t> </a:t>
            </a:r>
          </a:p>
          <a:p>
            <a:pPr marL="381000" marR="0" indent="-381000" algn="l" eaLnBrk="1" hangingPunct="1">
              <a:lnSpc>
                <a:spcPct val="90000"/>
              </a:lnSpc>
              <a:buFontTx/>
              <a:buChar char="•"/>
            </a:pPr>
            <a:r>
              <a:rPr lang="en-US" sz="2400" i="1" dirty="0" smtClean="0">
                <a:solidFill>
                  <a:schemeClr val="bg1"/>
                </a:solidFill>
              </a:rPr>
              <a:t>Αν δεν μπορείς να κοιμηθείς, απλά ξάπλωσε </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Η τηλεόραση μας χαλαρώνει</a:t>
            </a:r>
            <a:r>
              <a:rPr lang="el-GR" sz="2400" i="1" dirty="0" smtClean="0">
                <a:solidFill>
                  <a:schemeClr val="bg1"/>
                </a:solidFill>
              </a:rPr>
              <a:t> </a:t>
            </a:r>
          </a:p>
          <a:p>
            <a:pPr marL="381000" marR="0" indent="-381000" algn="l" eaLnBrk="1" hangingPunct="1">
              <a:lnSpc>
                <a:spcPct val="90000"/>
              </a:lnSpc>
              <a:buFontTx/>
              <a:buChar char="•"/>
            </a:pPr>
            <a:r>
              <a:rPr lang="en-US" sz="2400" i="1" dirty="0" smtClean="0">
                <a:solidFill>
                  <a:schemeClr val="bg1"/>
                </a:solidFill>
              </a:rPr>
              <a:t>Το ροχαλητό είναι ενοχλητικό αλλά αβλαβές</a:t>
            </a:r>
            <a:r>
              <a:rPr lang="el-GR" sz="2400" i="1" dirty="0" smtClean="0">
                <a:solidFill>
                  <a:schemeClr val="bg1"/>
                </a:solidFill>
              </a:rPr>
              <a:t> </a:t>
            </a:r>
          </a:p>
          <a:p>
            <a:pPr marL="381000" marR="0" indent="-381000" algn="l" eaLnBrk="1" hangingPunct="1">
              <a:lnSpc>
                <a:spcPct val="90000"/>
              </a:lnSpc>
              <a:buFontTx/>
              <a:buChar char="•"/>
            </a:pPr>
            <a:r>
              <a:rPr lang="en-US" sz="2400" i="1" dirty="0" smtClean="0">
                <a:solidFill>
                  <a:schemeClr val="bg1"/>
                </a:solidFill>
              </a:rPr>
              <a:t>Το αλκοόλ βοηθάει στον ύπνο</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Ένας καφές το απόγευμα δεν ενοχλεί</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Η κρεβατοκάμαρα πρέπει να είναι ζεστή και άνετη</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 Η γυμναστική τη νύχτα μας κρατά ξύπνιους </a:t>
            </a:r>
            <a:endParaRPr lang="el-GR" sz="2400" i="1" dirty="0" smtClean="0">
              <a:solidFill>
                <a:schemeClr val="bg1"/>
              </a:solidFill>
            </a:endParaRPr>
          </a:p>
          <a:p>
            <a:pPr marL="381000" marR="0" indent="-381000" algn="l" eaLnBrk="1" hangingPunct="1">
              <a:lnSpc>
                <a:spcPct val="90000"/>
              </a:lnSpc>
              <a:buFontTx/>
              <a:buChar char="•"/>
            </a:pPr>
            <a:r>
              <a:rPr lang="en-US" sz="2400" i="1" dirty="0" smtClean="0">
                <a:solidFill>
                  <a:schemeClr val="bg1"/>
                </a:solidFill>
              </a:rPr>
              <a:t>Ο μεσημεριανός ύπνος ενοχλεί</a:t>
            </a:r>
            <a:r>
              <a:rPr lang="el-GR" sz="2400" i="1" dirty="0" smtClean="0">
                <a:solidFill>
                  <a:schemeClr val="bg1"/>
                </a:solidFill>
              </a:rPr>
              <a:t> </a:t>
            </a:r>
          </a:p>
          <a:p>
            <a:pPr marL="381000" marR="0" indent="-381000" algn="l" eaLnBrk="1" hangingPunct="1">
              <a:lnSpc>
                <a:spcPct val="90000"/>
              </a:lnSpc>
              <a:buFontTx/>
              <a:buChar char="•"/>
            </a:pPr>
            <a:r>
              <a:rPr lang="en-US" sz="2400" i="1" dirty="0" smtClean="0">
                <a:solidFill>
                  <a:schemeClr val="bg1"/>
                </a:solidFill>
              </a:rPr>
              <a:t>Χρειαζόμαστε λιγότερο ύπνο καθώς μεγαλώνουμε</a:t>
            </a:r>
            <a:r>
              <a:rPr lang="el-GR" sz="2400" i="1" dirty="0" smtClean="0">
                <a:solidFill>
                  <a:schemeClr val="bg1"/>
                </a:solidFill>
              </a:rPr>
              <a:t> </a:t>
            </a:r>
            <a:endParaRPr lang="el-GR" sz="2400" dirty="0" smtClean="0">
              <a:solidFill>
                <a:srgbClr val="FFFFFF"/>
              </a:solidFill>
            </a:endParaRPr>
          </a:p>
          <a:p>
            <a:pPr marL="381000" marR="0" indent="-381000" algn="l" eaLnBrk="1" hangingPunct="1">
              <a:lnSpc>
                <a:spcPct val="90000"/>
              </a:lnSpc>
              <a:buFontTx/>
              <a:buChar char="•"/>
            </a:pPr>
            <a:r>
              <a:rPr lang="en-US" sz="2400" i="1" dirty="0" smtClean="0">
                <a:solidFill>
                  <a:schemeClr val="bg1"/>
                </a:solidFill>
              </a:rPr>
              <a:t>Αναπλήρωση του χαμένου ύπνου τα Σαββατοκύριακα </a:t>
            </a:r>
            <a:endParaRPr lang="el-GR" sz="24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857356" y="132299"/>
            <a:ext cx="65310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l-GR" sz="2000" dirty="0">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l-GR" sz="2000" dirty="0">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l-GR" sz="2000" dirty="0">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Ο ύπνος σε τύλιξε</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Με πράσινα φύλλα ανάσαινες</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Σαν ένα δέντρο </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Πράσινα φύλλα ανάσαινες </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Μέσα σε ήσυχο φως</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Μέσα στη διάφανη πηγή</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Κοίταξα τη μορφή σου</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Κλεισμένα βλέφαρα</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Και τα ματόκλαδά σου</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Χάραζαν το νερό        </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solidFill>
                <a:effectLst/>
                <a:latin typeface="Bookman Old Style" pitchFamily="18" charset="0"/>
                <a:ea typeface="Calibri" pitchFamily="34" charset="0"/>
                <a:cs typeface="Times New Roman" pitchFamily="18" charset="0"/>
              </a:rPr>
              <a:t>( Από το « Μυθιστόρημα» Γ. Σεφέρη)</a:t>
            </a:r>
            <a:endParaRPr kumimoji="0" lang="el-GR" sz="2400" b="0" i="0" u="none" strike="noStrike" cap="none" normalizeH="0" baseline="0" dirty="0" smtClean="0">
              <a:ln>
                <a:noFill/>
              </a:ln>
              <a:solidFill>
                <a:schemeClr val="accent1"/>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accent1"/>
              </a:solidFill>
              <a:effectLst/>
              <a:latin typeface="Bookman Old Style" pitchFamily="18" charset="0"/>
            </a:endParaRPr>
          </a:p>
        </p:txBody>
      </p:sp>
      <p:sp>
        <p:nvSpPr>
          <p:cNvPr id="4" name="3 - Ορθογώνιο"/>
          <p:cNvSpPr/>
          <p:nvPr/>
        </p:nvSpPr>
        <p:spPr>
          <a:xfrm>
            <a:off x="1714480" y="428604"/>
            <a:ext cx="5715040" cy="1754326"/>
          </a:xfrm>
          <a:prstGeom prst="rect">
            <a:avLst/>
          </a:prstGeom>
          <a:noFill/>
        </p:spPr>
        <p:txBody>
          <a:bodyPr wrap="square" lIns="91440" tIns="45720" rIns="91440" bIns="45720">
            <a:spAutoFit/>
          </a:bodyPr>
          <a:lstStyle/>
          <a:p>
            <a:pPr algn="ctr"/>
            <a:r>
              <a:rPr kumimoji="0" lang="el-GR" sz="5400" b="1" i="0" u="none" strike="noStrike" cap="none" spc="300" normalizeH="0" baseline="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ookman Old Style" pitchFamily="18" charset="0"/>
                <a:ea typeface="Calibri" pitchFamily="34" charset="0"/>
                <a:cs typeface="Times New Roman" pitchFamily="18" charset="0"/>
              </a:rPr>
              <a:t>ΑΝΤΙ  ΠΡΟΛΟΓΟΥ</a:t>
            </a:r>
            <a:endParaRPr lang="el-G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933137" y="506643"/>
            <a:ext cx="6858000" cy="767522"/>
          </a:xfrm>
        </p:spPr>
        <p:txBody>
          <a:bodyPr/>
          <a:lstStyle/>
          <a:p>
            <a:pPr eaLnBrk="1" fontAlgn="auto" hangingPunct="1">
              <a:spcAft>
                <a:spcPts val="0"/>
              </a:spcAft>
              <a:defRPr/>
            </a:pPr>
            <a:r>
              <a:rPr lang="el-GR" sz="2000" u="sng"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ΕΦΗΒΟΙ ΚΑΙ ΥΠΝΟΣ</a:t>
            </a:r>
            <a:endParaRPr lang="el-GR" sz="2000" u="sng"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357158" y="1643050"/>
            <a:ext cx="8062942" cy="4556125"/>
          </a:xfrm>
          <a:solidFill>
            <a:schemeClr val="accent4">
              <a:lumMod val="20000"/>
              <a:lumOff val="80000"/>
            </a:schemeClr>
          </a:solidFill>
          <a:ln>
            <a:solidFill>
              <a:schemeClr val="accent1">
                <a:lumMod val="75000"/>
              </a:schemeClr>
            </a:solidFill>
          </a:ln>
        </p:spPr>
        <p:txBody>
          <a:bodyPr>
            <a:normAutofit/>
          </a:bodyPr>
          <a:lstStyle/>
          <a:p>
            <a:pPr marR="0" eaLnBrk="1" hangingPunct="1">
              <a:defRPr/>
            </a:pPr>
            <a:r>
              <a:rPr lang="el-GR" sz="1400" b="1" u="sng" dirty="0" smtClean="0">
                <a:solidFill>
                  <a:schemeClr val="accent2">
                    <a:lumMod val="50000"/>
                  </a:schemeClr>
                </a:solidFill>
                <a:latin typeface="Times New Roman" pitchFamily="18" charset="0"/>
                <a:cs typeface="Times New Roman" pitchFamily="18" charset="0"/>
              </a:rPr>
              <a:t>ΟΜΑΔΑ 4</a:t>
            </a:r>
            <a:r>
              <a:rPr lang="el-GR" sz="1400" b="1" u="sng" baseline="30000" dirty="0" smtClean="0">
                <a:solidFill>
                  <a:schemeClr val="accent2">
                    <a:lumMod val="50000"/>
                  </a:schemeClr>
                </a:solidFill>
                <a:latin typeface="Times New Roman" pitchFamily="18" charset="0"/>
                <a:cs typeface="Times New Roman" pitchFamily="18" charset="0"/>
              </a:rPr>
              <a:t>η </a:t>
            </a:r>
            <a:r>
              <a:rPr lang="en-US" sz="1400" b="1" u="sng" baseline="30000" dirty="0" smtClean="0">
                <a:solidFill>
                  <a:schemeClr val="accent2">
                    <a:lumMod val="50000"/>
                  </a:schemeClr>
                </a:solidFill>
                <a:latin typeface="Times New Roman" pitchFamily="18" charset="0"/>
                <a:cs typeface="Times New Roman" pitchFamily="18" charset="0"/>
              </a:rPr>
              <a:t>:</a:t>
            </a:r>
            <a:endParaRPr lang="el-GR" sz="1400" b="1" u="sng" baseline="30000" dirty="0" smtClean="0">
              <a:solidFill>
                <a:schemeClr val="accent2">
                  <a:lumMod val="50000"/>
                </a:schemeClr>
              </a:solidFill>
              <a:latin typeface="Times New Roman" pitchFamily="18" charset="0"/>
              <a:cs typeface="Times New Roman" pitchFamily="18" charset="0"/>
            </a:endParaRPr>
          </a:p>
          <a:p>
            <a:pPr marR="0" eaLnBrk="1" hangingPunct="1">
              <a:defRPr/>
            </a:pPr>
            <a:r>
              <a:rPr lang="el-GR" sz="2000" b="1" u="sng" baseline="30000" dirty="0" smtClean="0">
                <a:solidFill>
                  <a:schemeClr val="accent2">
                    <a:lumMod val="50000"/>
                  </a:schemeClr>
                </a:solidFill>
                <a:latin typeface="Times New Roman" pitchFamily="18" charset="0"/>
                <a:cs typeface="Times New Roman" pitchFamily="18" charset="0"/>
              </a:rPr>
              <a:t>ΥΠΝΟΣΤΕΝΤΟΝ</a:t>
            </a:r>
            <a:endParaRPr lang="el-GR" sz="2000" b="1" u="sng" dirty="0" smtClean="0">
              <a:solidFill>
                <a:schemeClr val="accent2">
                  <a:lumMod val="50000"/>
                </a:schemeClr>
              </a:solidFill>
              <a:latin typeface="Times New Roman" pitchFamily="18" charset="0"/>
              <a:cs typeface="Times New Roman" pitchFamily="18" charset="0"/>
            </a:endParaRPr>
          </a:p>
          <a:p>
            <a:pPr marR="0" algn="l" eaLnBrk="1" hangingPunct="1">
              <a:defRPr/>
            </a:pPr>
            <a:r>
              <a:rPr lang="el-GR" sz="1800" b="1" dirty="0" smtClean="0">
                <a:solidFill>
                  <a:schemeClr val="bg1"/>
                </a:solidFill>
                <a:latin typeface="Bookman Old Style" pitchFamily="18" charset="0"/>
                <a:cs typeface="Times New Roman" pitchFamily="18" charset="0"/>
              </a:rPr>
              <a:t>ΘΕΜΑ ΟΜΑΔΑΣ </a:t>
            </a:r>
            <a:r>
              <a:rPr lang="en-US" sz="1800" b="1" dirty="0" smtClean="0">
                <a:solidFill>
                  <a:schemeClr val="bg1"/>
                </a:solidFill>
                <a:latin typeface="Bookman Old Style" pitchFamily="18" charset="0"/>
                <a:cs typeface="Times New Roman" pitchFamily="18" charset="0"/>
              </a:rPr>
              <a:t>:  </a:t>
            </a:r>
            <a:endParaRPr lang="el-GR" sz="1800" b="1" dirty="0" smtClean="0">
              <a:solidFill>
                <a:schemeClr val="bg1"/>
              </a:solidFill>
              <a:latin typeface="Bookman Old Style" pitchFamily="18" charset="0"/>
              <a:cs typeface="Times New Roman" pitchFamily="18" charset="0"/>
            </a:endParaRPr>
          </a:p>
          <a:p>
            <a:pPr marR="0" algn="l" eaLnBrk="1" hangingPunct="1">
              <a:buFont typeface="Arial" charset="0"/>
              <a:buChar char="•"/>
              <a:defRPr/>
            </a:pPr>
            <a:r>
              <a:rPr lang="en-US" sz="1800" dirty="0" smtClean="0">
                <a:solidFill>
                  <a:schemeClr val="bg1"/>
                </a:solidFill>
                <a:latin typeface="Bookman Old Style" pitchFamily="18" charset="0"/>
                <a:cs typeface="Times New Roman" pitchFamily="18" charset="0"/>
              </a:rPr>
              <a:t>Tips </a:t>
            </a:r>
            <a:r>
              <a:rPr lang="el-GR" sz="1800" dirty="0" smtClean="0">
                <a:solidFill>
                  <a:schemeClr val="bg1"/>
                </a:solidFill>
                <a:latin typeface="Bookman Old Style" pitchFamily="18" charset="0"/>
                <a:cs typeface="Times New Roman" pitchFamily="18" charset="0"/>
              </a:rPr>
              <a:t>για όνειρα γλυκά/ ή πώς μπορούμε να ξαναβρούμε τον ύπνο μας</a:t>
            </a:r>
            <a:r>
              <a:rPr lang="en-US" sz="1800" dirty="0" smtClean="0">
                <a:solidFill>
                  <a:schemeClr val="bg1"/>
                </a:solidFill>
                <a:latin typeface="Bookman Old Style" pitchFamily="18" charset="0"/>
                <a:cs typeface="Times New Roman" pitchFamily="18" charset="0"/>
              </a:rPr>
              <a:t>;</a:t>
            </a:r>
            <a:endParaRPr lang="el-GR" sz="1800" dirty="0" smtClean="0">
              <a:solidFill>
                <a:schemeClr val="bg1"/>
              </a:solidFill>
              <a:latin typeface="Bookman Old Style" pitchFamily="18" charset="0"/>
              <a:cs typeface="Times New Roman" pitchFamily="18" charset="0"/>
            </a:endParaRPr>
          </a:p>
          <a:p>
            <a:pPr marR="0" algn="l" eaLnBrk="1" hangingPunct="1">
              <a:buFont typeface="Arial" charset="0"/>
              <a:buChar char="•"/>
              <a:defRPr/>
            </a:pPr>
            <a:r>
              <a:rPr lang="el-GR" sz="1800" dirty="0" smtClean="0">
                <a:solidFill>
                  <a:schemeClr val="bg1"/>
                </a:solidFill>
                <a:latin typeface="Bookman Old Style" pitchFamily="18" charset="0"/>
                <a:cs typeface="Times New Roman" pitchFamily="18" charset="0"/>
              </a:rPr>
              <a:t>Ερωτηματολόγιο</a:t>
            </a:r>
            <a:r>
              <a:rPr lang="en-US" sz="1800" dirty="0" smtClean="0">
                <a:solidFill>
                  <a:schemeClr val="bg1"/>
                </a:solidFill>
                <a:latin typeface="Bookman Old Style" pitchFamily="18" charset="0"/>
                <a:cs typeface="Times New Roman" pitchFamily="18" charset="0"/>
              </a:rPr>
              <a:t>: </a:t>
            </a:r>
            <a:r>
              <a:rPr lang="el-GR" sz="1800" dirty="0" smtClean="0">
                <a:solidFill>
                  <a:schemeClr val="bg1"/>
                </a:solidFill>
                <a:latin typeface="Bookman Old Style" pitchFamily="18" charset="0"/>
                <a:cs typeface="Times New Roman" pitchFamily="18" charset="0"/>
              </a:rPr>
              <a:t>Πόσο κοιμούνται οι συμμαθητές μας</a:t>
            </a:r>
            <a:r>
              <a:rPr lang="en-US" sz="1800" dirty="0" smtClean="0">
                <a:solidFill>
                  <a:schemeClr val="bg1"/>
                </a:solidFill>
                <a:latin typeface="Bookman Old Style" pitchFamily="18" charset="0"/>
                <a:cs typeface="Times New Roman" pitchFamily="18" charset="0"/>
              </a:rPr>
              <a:t>; </a:t>
            </a:r>
            <a:r>
              <a:rPr lang="el-GR" sz="1800" dirty="0" smtClean="0">
                <a:solidFill>
                  <a:schemeClr val="bg1"/>
                </a:solidFill>
                <a:latin typeface="Bookman Old Style" pitchFamily="18" charset="0"/>
                <a:cs typeface="Times New Roman" pitchFamily="18" charset="0"/>
              </a:rPr>
              <a:t>(κυριολεκτικά και μεταφορικά).</a:t>
            </a:r>
          </a:p>
          <a:p>
            <a:pPr marR="0" algn="l" eaLnBrk="1" hangingPunct="1">
              <a:defRPr/>
            </a:pPr>
            <a:endParaRPr lang="el-GR" sz="1600" dirty="0" smtClean="0">
              <a:solidFill>
                <a:schemeClr val="bg1"/>
              </a:solidFill>
              <a:latin typeface="Times New Roman" pitchFamily="18" charset="0"/>
              <a:cs typeface="Times New Roman" pitchFamily="18" charset="0"/>
            </a:endParaRPr>
          </a:p>
          <a:p>
            <a:pPr marR="0" algn="l" eaLnBrk="1" hangingPunct="1">
              <a:defRPr/>
            </a:pPr>
            <a:r>
              <a:rPr lang="el-GR" sz="1600" b="1" dirty="0" smtClean="0">
                <a:solidFill>
                  <a:schemeClr val="bg1"/>
                </a:solidFill>
                <a:latin typeface="Times New Roman" pitchFamily="18" charset="0"/>
                <a:cs typeface="Times New Roman" pitchFamily="18" charset="0"/>
              </a:rPr>
              <a:t>Τα μέλη της ομάδας </a:t>
            </a:r>
            <a:r>
              <a:rPr lang="en-US" sz="1600" b="1" dirty="0" smtClean="0">
                <a:solidFill>
                  <a:schemeClr val="bg1"/>
                </a:solidFill>
                <a:latin typeface="Times New Roman" pitchFamily="18" charset="0"/>
                <a:cs typeface="Times New Roman" pitchFamily="18" charset="0"/>
              </a:rPr>
              <a:t>:</a:t>
            </a:r>
            <a:endParaRPr lang="el-GR" sz="1600" b="1" dirty="0" smtClean="0">
              <a:solidFill>
                <a:schemeClr val="bg1"/>
              </a:solidFill>
              <a:latin typeface="Times New Roman" pitchFamily="18" charset="0"/>
              <a:cs typeface="Times New Roman" pitchFamily="18" charset="0"/>
            </a:endParaRPr>
          </a:p>
          <a:p>
            <a:pPr marR="0" algn="l" eaLnBrk="1" hangingPunct="1">
              <a:defRPr/>
            </a:pPr>
            <a:r>
              <a:rPr lang="el-GR" sz="1800" dirty="0" smtClean="0">
                <a:solidFill>
                  <a:schemeClr val="bg1"/>
                </a:solidFill>
                <a:latin typeface="Times New Roman" pitchFamily="18" charset="0"/>
                <a:cs typeface="Times New Roman" pitchFamily="18" charset="0"/>
              </a:rPr>
              <a:t>Βουρλιώτη Σωτηρία</a:t>
            </a:r>
          </a:p>
          <a:p>
            <a:pPr marR="0" algn="l" eaLnBrk="1" hangingPunct="1">
              <a:defRPr/>
            </a:pPr>
            <a:r>
              <a:rPr lang="el-GR" sz="1800" dirty="0" smtClean="0">
                <a:solidFill>
                  <a:schemeClr val="bg1"/>
                </a:solidFill>
                <a:latin typeface="Times New Roman" pitchFamily="18" charset="0"/>
                <a:cs typeface="Times New Roman" pitchFamily="18" charset="0"/>
              </a:rPr>
              <a:t>Κατσαρού Αγγελική</a:t>
            </a:r>
          </a:p>
          <a:p>
            <a:pPr marR="0" algn="l" eaLnBrk="1" hangingPunct="1">
              <a:defRPr/>
            </a:pPr>
            <a:r>
              <a:rPr lang="el-GR" sz="1800" dirty="0" smtClean="0">
                <a:solidFill>
                  <a:schemeClr val="bg1"/>
                </a:solidFill>
                <a:latin typeface="Times New Roman" pitchFamily="18" charset="0"/>
                <a:cs typeface="Times New Roman" pitchFamily="18" charset="0"/>
              </a:rPr>
              <a:t>Κόντα Μυρτώ                                                                      </a:t>
            </a:r>
          </a:p>
          <a:p>
            <a:pPr marR="0" algn="l" eaLnBrk="1" hangingPunct="1">
              <a:defRPr/>
            </a:pPr>
            <a:r>
              <a:rPr lang="el-GR" sz="1800" dirty="0" smtClean="0">
                <a:solidFill>
                  <a:schemeClr val="bg1"/>
                </a:solidFill>
                <a:latin typeface="Times New Roman" pitchFamily="18" charset="0"/>
                <a:cs typeface="Times New Roman" pitchFamily="18" charset="0"/>
              </a:rPr>
              <a:t>Κουζέλη Στυλιανή</a:t>
            </a:r>
            <a:endParaRPr lang="en-US" sz="1800" dirty="0" smtClean="0">
              <a:solidFill>
                <a:schemeClr val="bg1"/>
              </a:solidFill>
              <a:latin typeface="Times New Roman" pitchFamily="18" charset="0"/>
              <a:cs typeface="Times New Roman" pitchFamily="18" charset="0"/>
            </a:endParaRPr>
          </a:p>
          <a:p>
            <a:pPr marR="0" algn="l" eaLnBrk="1" hangingPunct="1">
              <a:defRPr/>
            </a:pPr>
            <a:r>
              <a:rPr lang="el-GR" sz="1800" dirty="0" smtClean="0">
                <a:solidFill>
                  <a:schemeClr val="bg1"/>
                </a:solidFill>
                <a:latin typeface="Times New Roman" pitchFamily="18" charset="0"/>
                <a:cs typeface="Times New Roman" pitchFamily="18" charset="0"/>
              </a:rPr>
              <a:t>Μαρκουτσά Ευαγγελία</a:t>
            </a:r>
            <a:endParaRPr lang="en-US" sz="1800" dirty="0" smtClean="0">
              <a:solidFill>
                <a:schemeClr val="bg1"/>
              </a:solidFill>
              <a:latin typeface="Times New Roman" pitchFamily="18" charset="0"/>
              <a:cs typeface="Times New Roman" pitchFamily="18" charset="0"/>
            </a:endParaRPr>
          </a:p>
        </p:txBody>
      </p:sp>
      <p:pic>
        <p:nvPicPr>
          <p:cNvPr id="36868" name="Εικόνα 3"/>
          <p:cNvPicPr>
            <a:picLocks noChangeAspect="1"/>
          </p:cNvPicPr>
          <p:nvPr/>
        </p:nvPicPr>
        <p:blipFill>
          <a:blip r:embed="rId2" cstate="print"/>
          <a:srcRect/>
          <a:stretch>
            <a:fillRect/>
          </a:stretch>
        </p:blipFill>
        <p:spPr bwMode="auto">
          <a:xfrm>
            <a:off x="3519488" y="3521075"/>
            <a:ext cx="4271962" cy="2309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650" y="333375"/>
            <a:ext cx="7561263" cy="838200"/>
          </a:xfrm>
        </p:spPr>
        <p:txBody>
          <a:bodyPr>
            <a:normAutofit/>
          </a:bodyPr>
          <a:lstStyle/>
          <a:p>
            <a:pPr algn="ctr" eaLnBrk="1" fontAlgn="auto" hangingPunct="1">
              <a:spcAft>
                <a:spcPts val="0"/>
              </a:spcAft>
              <a:defRPr/>
            </a:pPr>
            <a:r>
              <a:rPr lang="en-US" sz="2000" b="1" u="sng"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TIPS </a:t>
            </a:r>
            <a:r>
              <a:rPr lang="el-GR" sz="2000" b="1" u="sng"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ΓΙΑ ΟΝΕΙΡΑ ΓΛΥΚΑ / Ή ΠΩΣ ΜΠΟΡΟΥΜΕ ΝΑ ΞΑΝΑΒΡΟΥΜΕ ΤΟΝ ΥΠΝΟ ΜΑΣ</a:t>
            </a:r>
            <a:endParaRPr lang="el-GR" sz="2000" b="1" u="sng"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Θέση περιεχομένου 4"/>
          <p:cNvSpPr>
            <a:spLocks noGrp="1"/>
          </p:cNvSpPr>
          <p:nvPr>
            <p:ph idx="1"/>
          </p:nvPr>
        </p:nvSpPr>
        <p:spPr>
          <a:xfrm>
            <a:off x="538163" y="1274763"/>
            <a:ext cx="7886700" cy="5351462"/>
          </a:xfrm>
          <a:solidFill>
            <a:schemeClr val="accent4">
              <a:lumMod val="20000"/>
              <a:lumOff val="80000"/>
            </a:schemeClr>
          </a:solidFill>
          <a:ln>
            <a:solidFill>
              <a:schemeClr val="accent6">
                <a:lumMod val="50000"/>
              </a:schemeClr>
            </a:solidFill>
          </a:ln>
        </p:spPr>
        <p:txBody>
          <a:bodyPr>
            <a:normAutofit/>
          </a:bodyPr>
          <a:lstStyle/>
          <a:p>
            <a:pPr marL="274320" indent="-274320" eaLnBrk="1" fontAlgn="auto" hangingPunct="1">
              <a:spcAft>
                <a:spcPts val="0"/>
              </a:spcAft>
              <a:buClr>
                <a:schemeClr val="accent3"/>
              </a:buClr>
              <a:buFont typeface="Wingdings 2"/>
              <a:buChar char=""/>
              <a:defRPr/>
            </a:pPr>
            <a:endParaRPr lang="el-GR" sz="14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Οι </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έ</a:t>
            </a: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φηβοι πρέπει να κοιμούνται 9-12 ώρες.</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Χαλαρωτικά ροφήματα.</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Σωστό μαξιλάρι.</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Δεν θέλει πίεση.</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Σωστό και σταθερό ωράριο ύπνου.                                                          </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Να μην υπάρχουν φώτα αναμμένα.</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Αποφυγή αναψυκτικών, αλκοολούχων ποτών, καπνίσματος</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 καφέ.                                            </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Έξω από το δωμάτιο τα </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gadget</a:t>
            </a: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Αν έχετε ρολόι στο δωμάτιο, γυρίστε το. </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Να κοιμόσαστε σε ζεστό δωμάτιο.</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Κάντε ένα καυτό μπάνιο.</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Ο αυχένας να είναι σε ευθυγράμμιση με το υπόλοιπο σώμα.</a:t>
            </a:r>
          </a:p>
          <a:p>
            <a:pPr marL="274320" indent="-274320" eaLnBrk="1" fontAlgn="auto" hangingPunct="1">
              <a:spcAft>
                <a:spcPts val="0"/>
              </a:spcAft>
              <a:buClr>
                <a:schemeClr val="accent3"/>
              </a:buClr>
              <a:buFont typeface="Wingdings 2"/>
              <a:buChar char=""/>
              <a:defRPr/>
            </a:pPr>
            <a:r>
              <a:rPr lang="el-GR" sz="1600" dirty="0" smtClean="0">
                <a:latin typeface="Times New Roman" panose="02020603050405020304" pitchFamily="18" charset="0"/>
                <a:cs typeface="Times New Roman" panose="02020603050405020304" pitchFamily="18" charset="0"/>
              </a:rPr>
              <a:t>Συγκεντρωθείτε</a:t>
            </a: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 στην αναπνοή σας.</a:t>
            </a:r>
          </a:p>
          <a:p>
            <a:pPr marL="274320" indent="-274320" eaLnBrk="1" fontAlgn="auto" hangingPunct="1">
              <a:spcAft>
                <a:spcPts val="0"/>
              </a:spcAft>
              <a:buClr>
                <a:schemeClr val="accent3"/>
              </a:buClr>
              <a:buFont typeface="Wingdings 2"/>
              <a:buChar char=""/>
              <a:defRPr/>
            </a:pPr>
            <a:r>
              <a:rPr lang="el-GR" sz="1600" dirty="0" smtClean="0">
                <a:solidFill>
                  <a:schemeClr val="tx1">
                    <a:lumMod val="95000"/>
                    <a:lumOff val="5000"/>
                  </a:schemeClr>
                </a:solidFill>
                <a:latin typeface="Times New Roman" panose="02020603050405020304" pitchFamily="18" charset="0"/>
                <a:cs typeface="Times New Roman" panose="02020603050405020304" pitchFamily="18" charset="0"/>
              </a:rPr>
              <a:t>Βγάλτε τα κατοικίδια από το δωμά</a:t>
            </a:r>
            <a:r>
              <a:rPr lang="el-GR" sz="1400" dirty="0" smtClean="0">
                <a:solidFill>
                  <a:schemeClr val="tx1">
                    <a:lumMod val="95000"/>
                    <a:lumOff val="5000"/>
                  </a:schemeClr>
                </a:solidFill>
                <a:latin typeface="Times New Roman" panose="02020603050405020304" pitchFamily="18" charset="0"/>
                <a:cs typeface="Times New Roman" panose="02020603050405020304" pitchFamily="18" charset="0"/>
              </a:rPr>
              <a:t>τιο.</a:t>
            </a:r>
          </a:p>
          <a:p>
            <a:pPr marL="274320" indent="-274320" eaLnBrk="1" fontAlgn="auto" hangingPunct="1">
              <a:spcAft>
                <a:spcPts val="0"/>
              </a:spcAft>
              <a:buClr>
                <a:schemeClr val="accent3"/>
              </a:buClr>
              <a:buFont typeface="Wingdings 2"/>
              <a:buChar char=""/>
              <a:defRPr/>
            </a:pPr>
            <a:endParaRPr lang="el-GR"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37892" name="Εικόνα 5"/>
          <p:cNvPicPr>
            <a:picLocks noChangeAspect="1"/>
          </p:cNvPicPr>
          <p:nvPr/>
        </p:nvPicPr>
        <p:blipFill>
          <a:blip r:embed="rId2" cstate="print"/>
          <a:srcRect/>
          <a:stretch>
            <a:fillRect/>
          </a:stretch>
        </p:blipFill>
        <p:spPr bwMode="auto">
          <a:xfrm>
            <a:off x="6267450" y="4270375"/>
            <a:ext cx="1735138" cy="1955800"/>
          </a:xfrm>
          <a:prstGeom prst="rect">
            <a:avLst/>
          </a:prstGeom>
          <a:noFill/>
          <a:ln w="9525">
            <a:noFill/>
            <a:miter lim="800000"/>
            <a:headEnd/>
            <a:tailEnd/>
          </a:ln>
        </p:spPr>
      </p:pic>
      <p:pic>
        <p:nvPicPr>
          <p:cNvPr id="37893" name="Εικόνα 7"/>
          <p:cNvPicPr>
            <a:picLocks noChangeAspect="1"/>
          </p:cNvPicPr>
          <p:nvPr/>
        </p:nvPicPr>
        <p:blipFill>
          <a:blip r:embed="rId3" cstate="print"/>
          <a:srcRect/>
          <a:stretch>
            <a:fillRect/>
          </a:stretch>
        </p:blipFill>
        <p:spPr bwMode="auto">
          <a:xfrm>
            <a:off x="5156740" y="5072073"/>
            <a:ext cx="1015459" cy="1154101"/>
          </a:xfrm>
          <a:prstGeom prst="rect">
            <a:avLst/>
          </a:prstGeom>
          <a:noFill/>
          <a:ln w="9525">
            <a:noFill/>
            <a:miter lim="800000"/>
            <a:headEnd/>
            <a:tailEnd/>
          </a:ln>
        </p:spPr>
      </p:pic>
      <p:pic>
        <p:nvPicPr>
          <p:cNvPr id="37894" name="Εικόνα 8"/>
          <p:cNvPicPr>
            <a:picLocks noChangeAspect="1"/>
          </p:cNvPicPr>
          <p:nvPr/>
        </p:nvPicPr>
        <p:blipFill>
          <a:blip r:embed="rId4" cstate="print"/>
          <a:srcRect/>
          <a:stretch>
            <a:fillRect/>
          </a:stretch>
        </p:blipFill>
        <p:spPr bwMode="auto">
          <a:xfrm>
            <a:off x="6319838" y="1484313"/>
            <a:ext cx="1682750" cy="2608262"/>
          </a:xfrm>
          <a:prstGeom prst="rect">
            <a:avLst/>
          </a:prstGeom>
          <a:noFill/>
          <a:ln w="9525">
            <a:noFill/>
            <a:miter lim="800000"/>
            <a:headEnd/>
            <a:tailEnd/>
          </a:ln>
        </p:spPr>
      </p:pic>
      <p:pic>
        <p:nvPicPr>
          <p:cNvPr id="37895" name="Εικόνα 9"/>
          <p:cNvPicPr>
            <a:picLocks noChangeAspect="1"/>
          </p:cNvPicPr>
          <p:nvPr/>
        </p:nvPicPr>
        <p:blipFill>
          <a:blip r:embed="rId5" cstate="print"/>
          <a:srcRect/>
          <a:stretch>
            <a:fillRect/>
          </a:stretch>
        </p:blipFill>
        <p:spPr bwMode="auto">
          <a:xfrm>
            <a:off x="4643438" y="2132624"/>
            <a:ext cx="2000264" cy="24478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6274" y="323929"/>
            <a:ext cx="6858000" cy="449704"/>
          </a:xfrm>
        </p:spPr>
        <p:txBody>
          <a:bodyPr/>
          <a:lstStyle/>
          <a:p>
            <a:pPr eaLnBrk="1" fontAlgn="auto" hangingPunct="1">
              <a:spcAft>
                <a:spcPts val="0"/>
              </a:spcAft>
              <a:defRPr/>
            </a:pPr>
            <a:r>
              <a:rPr lang="el-GR" sz="2000" u="sng"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ΕΡΩΤΗΜΑΤΟΛΟΓΙΟ</a:t>
            </a:r>
            <a:endParaRPr lang="el-GR" sz="2000" u="sng"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112838" y="836613"/>
            <a:ext cx="6464300" cy="5970587"/>
          </a:xfrm>
          <a:prstGeom prst="rect">
            <a:avLst/>
          </a:prstGeom>
          <a:solidFill>
            <a:schemeClr val="accent4">
              <a:lumMod val="20000"/>
              <a:lumOff val="80000"/>
            </a:schemeClr>
          </a:solidFill>
          <a:ln w="9525">
            <a:solidFill>
              <a:schemeClr val="accent1">
                <a:lumMod val="75000"/>
              </a:schemeClr>
            </a:solidFill>
            <a:miter lim="800000"/>
            <a:headEnd/>
            <a:tailEnd/>
          </a:ln>
          <a:effectLst/>
        </p:spPr>
        <p:txBody>
          <a:bodyPr anchor="ctr">
            <a:spAutoFit/>
          </a:bodyPr>
          <a:lstStyle/>
          <a:p>
            <a:pPr eaLnBrk="0" hangingPunct="0">
              <a:buFontTx/>
              <a:buChar char="•"/>
              <a:defRPr/>
            </a:pPr>
            <a:r>
              <a:rPr lang="el-GR" altLang="el-GR" sz="1400" dirty="0">
                <a:solidFill>
                  <a:srgbClr val="000000"/>
                </a:solidFill>
                <a:latin typeface="Calibri" pitchFamily="34" charset="0"/>
                <a:ea typeface="Calibri" pitchFamily="34" charset="0"/>
                <a:cs typeface="Times New Roman" pitchFamily="18" charset="0"/>
              </a:rPr>
              <a:t>«</a:t>
            </a:r>
            <a:r>
              <a:rPr lang="el-GR" altLang="el-GR" sz="1400" dirty="0">
                <a:solidFill>
                  <a:srgbClr val="000000"/>
                </a:solidFill>
                <a:latin typeface="Times New Roman" pitchFamily="18" charset="0"/>
                <a:ea typeface="Calibri" pitchFamily="34" charset="0"/>
                <a:cs typeface="Times New Roman" pitchFamily="18" charset="0"/>
              </a:rPr>
              <a:t>Κοιμάστε</a:t>
            </a:r>
            <a:r>
              <a:rPr lang="el-GR" altLang="el-GR" sz="1400" dirty="0">
                <a:solidFill>
                  <a:srgbClr val="000000"/>
                </a:solidFill>
                <a:latin typeface="Calibri" pitchFamily="34" charset="0"/>
                <a:ea typeface="Calibri" pitchFamily="34" charset="0"/>
                <a:cs typeface="Times New Roman" pitchFamily="18" charset="0"/>
              </a:rPr>
              <a:t>»</a:t>
            </a:r>
            <a:r>
              <a:rPr lang="el-GR" altLang="el-GR" sz="1400" dirty="0">
                <a:solidFill>
                  <a:srgbClr val="000000"/>
                </a:solidFill>
                <a:latin typeface="Times New Roman" pitchFamily="18" charset="0"/>
                <a:ea typeface="Calibri" pitchFamily="34" charset="0"/>
                <a:cs typeface="Times New Roman" pitchFamily="18" charset="0"/>
              </a:rPr>
              <a:t> στην ώρα του μαθήματος;</a:t>
            </a:r>
            <a:r>
              <a:rPr lang="en-US" altLang="el-GR" sz="1400" dirty="0">
                <a:solidFill>
                  <a:srgbClr val="000000"/>
                </a:solidFill>
                <a:latin typeface="Times New Roman" pitchFamily="18" charset="0"/>
                <a:ea typeface="Calibri" pitchFamily="34" charset="0"/>
                <a:cs typeface="Times New Roman" pitchFamily="18" charset="0"/>
              </a:rPr>
              <a:t> (1)</a:t>
            </a:r>
            <a:endParaRPr lang="el-GR" altLang="el-GR" sz="1400" dirty="0">
              <a:ea typeface="Calibri" pitchFamily="34" charset="0"/>
              <a:cs typeface="Times New Roman" pitchFamily="18" charset="0"/>
            </a:endParaRPr>
          </a:p>
          <a:p>
            <a:pPr eaLnBrk="0" hangingPunct="0">
              <a:defRPr/>
            </a:pPr>
            <a:r>
              <a:rPr lang="el-GR" altLang="el-GR" sz="1400" dirty="0">
                <a:solidFill>
                  <a:srgbClr val="000000"/>
                </a:solidFill>
                <a:latin typeface="Times New Roman" pitchFamily="18" charset="0"/>
                <a:ea typeface="Calibri" pitchFamily="34" charset="0"/>
                <a:cs typeface="Times New Roman" pitchFamily="18" charset="0"/>
              </a:rPr>
              <a:t>ΝΑΙ </a:t>
            </a:r>
            <a:r>
              <a:rPr lang="en-US" altLang="el-GR" sz="1400" u="sng" dirty="0">
                <a:solidFill>
                  <a:srgbClr val="000000"/>
                </a:solidFill>
                <a:latin typeface="Times New Roman" pitchFamily="18" charset="0"/>
                <a:ea typeface="Calibri" pitchFamily="34" charset="0"/>
                <a:cs typeface="Times New Roman" pitchFamily="18" charset="0"/>
              </a:rPr>
              <a:t>54,6 %</a:t>
            </a:r>
            <a:r>
              <a:rPr lang="en-US" altLang="el-GR" sz="1400" dirty="0">
                <a:solidFill>
                  <a:srgbClr val="000000"/>
                </a:solidFill>
                <a:latin typeface="Times New Roman" pitchFamily="18" charset="0"/>
                <a:ea typeface="Calibri" pitchFamily="34" charset="0"/>
                <a:cs typeface="Times New Roman" pitchFamily="18" charset="0"/>
              </a:rPr>
              <a:t>     OXI  </a:t>
            </a:r>
            <a:r>
              <a:rPr lang="en-US" altLang="el-GR" sz="1400" u="sng" dirty="0">
                <a:solidFill>
                  <a:srgbClr val="000000"/>
                </a:solidFill>
                <a:latin typeface="Times New Roman" pitchFamily="18" charset="0"/>
                <a:ea typeface="Calibri" pitchFamily="34" charset="0"/>
                <a:cs typeface="Times New Roman" pitchFamily="18" charset="0"/>
              </a:rPr>
              <a:t>45,4%</a:t>
            </a:r>
            <a:endParaRPr lang="el-GR" altLang="el-GR" sz="1400" u="sng" dirty="0">
              <a:ea typeface="Calibri" pitchFamily="34" charset="0"/>
              <a:cs typeface="Times New Roman" pitchFamily="18" charset="0"/>
            </a:endParaRPr>
          </a:p>
          <a:p>
            <a:pPr eaLnBrk="0" hangingPunct="0">
              <a:buFontTx/>
              <a:buChar char="•"/>
              <a:defRPr/>
            </a:pPr>
            <a:r>
              <a:rPr lang="el-GR" altLang="el-GR" sz="1400" dirty="0">
                <a:solidFill>
                  <a:srgbClr val="000000"/>
                </a:solidFill>
                <a:latin typeface="Times New Roman" pitchFamily="18" charset="0"/>
                <a:ea typeface="Calibri" pitchFamily="34" charset="0"/>
                <a:cs typeface="Times New Roman" pitchFamily="18" charset="0"/>
              </a:rPr>
              <a:t>Κοιμάστε με ανοιχτά </a:t>
            </a:r>
            <a:r>
              <a:rPr lang="en-US" altLang="el-GR" sz="1400" dirty="0">
                <a:solidFill>
                  <a:srgbClr val="000000"/>
                </a:solidFill>
                <a:latin typeface="Times New Roman" pitchFamily="18" charset="0"/>
                <a:ea typeface="Calibri" pitchFamily="34" charset="0"/>
                <a:cs typeface="Times New Roman" pitchFamily="18" charset="0"/>
              </a:rPr>
              <a:t>gudget; (2)</a:t>
            </a:r>
            <a:endParaRPr lang="el-GR" altLang="el-GR" sz="1400" dirty="0">
              <a:ea typeface="Calibri" pitchFamily="34" charset="0"/>
              <a:cs typeface="Times New Roman" pitchFamily="18" charset="0"/>
            </a:endParaRPr>
          </a:p>
          <a:p>
            <a:pPr eaLnBrk="0" hangingPunct="0">
              <a:defRPr/>
            </a:pPr>
            <a:r>
              <a:rPr lang="en-US" altLang="el-GR" sz="1400" dirty="0">
                <a:solidFill>
                  <a:srgbClr val="000000"/>
                </a:solidFill>
                <a:latin typeface="Times New Roman" pitchFamily="18" charset="0"/>
                <a:ea typeface="Calibri" pitchFamily="34" charset="0"/>
                <a:cs typeface="Times New Roman" pitchFamily="18" charset="0"/>
              </a:rPr>
              <a:t>NAI </a:t>
            </a:r>
            <a:r>
              <a:rPr lang="en-US" altLang="el-GR" sz="1400" u="sng" dirty="0">
                <a:solidFill>
                  <a:srgbClr val="000000"/>
                </a:solidFill>
                <a:latin typeface="Times New Roman" pitchFamily="18" charset="0"/>
                <a:ea typeface="Calibri" pitchFamily="34" charset="0"/>
                <a:cs typeface="Times New Roman" pitchFamily="18" charset="0"/>
              </a:rPr>
              <a:t>72,0%</a:t>
            </a:r>
            <a:r>
              <a:rPr lang="en-US" altLang="el-GR" sz="1400" dirty="0">
                <a:solidFill>
                  <a:srgbClr val="000000"/>
                </a:solidFill>
                <a:latin typeface="Times New Roman" pitchFamily="18" charset="0"/>
                <a:ea typeface="Calibri" pitchFamily="34" charset="0"/>
                <a:cs typeface="Times New Roman" pitchFamily="18" charset="0"/>
              </a:rPr>
              <a:t>  OXI  </a:t>
            </a:r>
            <a:r>
              <a:rPr lang="en-US" altLang="el-GR" sz="1400" u="sng" dirty="0">
                <a:solidFill>
                  <a:srgbClr val="000000"/>
                </a:solidFill>
                <a:latin typeface="Times New Roman" pitchFamily="18" charset="0"/>
                <a:ea typeface="Calibri" pitchFamily="34" charset="0"/>
                <a:cs typeface="Times New Roman" pitchFamily="18" charset="0"/>
              </a:rPr>
              <a:t>28,0%</a:t>
            </a:r>
            <a:endParaRPr lang="el-GR" altLang="el-GR" sz="1400" u="sng" dirty="0"/>
          </a:p>
          <a:p>
            <a:pPr eaLnBrk="0" hangingPunct="0">
              <a:buFontTx/>
              <a:buChar char="•"/>
              <a:defRPr/>
            </a:pPr>
            <a:r>
              <a:rPr lang="en-US" altLang="el-GR" sz="1400" dirty="0" err="1">
                <a:solidFill>
                  <a:srgbClr val="000000"/>
                </a:solidFill>
                <a:latin typeface="Times New Roman" pitchFamily="18" charset="0"/>
                <a:ea typeface="Calibri" pitchFamily="34" charset="0"/>
                <a:cs typeface="Calibri" pitchFamily="34" charset="0"/>
              </a:rPr>
              <a:t>Κοιμ</a:t>
            </a:r>
            <a:r>
              <a:rPr lang="el-GR" altLang="el-GR" sz="1400" dirty="0">
                <a:solidFill>
                  <a:srgbClr val="000000"/>
                </a:solidFill>
                <a:latin typeface="Times New Roman" pitchFamily="18" charset="0"/>
                <a:ea typeface="Calibri" pitchFamily="34" charset="0"/>
                <a:cs typeface="Calibri" pitchFamily="34" charset="0"/>
              </a:rPr>
              <a:t>άστε το μεσημέρι </a:t>
            </a:r>
            <a:r>
              <a:rPr lang="en-US" altLang="el-GR" sz="1400" dirty="0">
                <a:solidFill>
                  <a:srgbClr val="000000"/>
                </a:solidFill>
                <a:latin typeface="Times New Roman" pitchFamily="18" charset="0"/>
                <a:ea typeface="Calibri" pitchFamily="34" charset="0"/>
                <a:cs typeface="Calibri" pitchFamily="34" charset="0"/>
              </a:rPr>
              <a:t>; (3)</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57,3%   </a:t>
            </a:r>
            <a:r>
              <a:rPr lang="en-US" altLang="el-GR" sz="1400" dirty="0">
                <a:solidFill>
                  <a:srgbClr val="000000"/>
                </a:solidFill>
                <a:latin typeface="Times New Roman" pitchFamily="18" charset="0"/>
                <a:ea typeface="Calibri" pitchFamily="34" charset="0"/>
                <a:cs typeface="Calibri" pitchFamily="34" charset="0"/>
              </a:rPr>
              <a:t>OXI </a:t>
            </a:r>
            <a:r>
              <a:rPr lang="en-US" altLang="el-GR" sz="1400" u="sng" dirty="0">
                <a:solidFill>
                  <a:srgbClr val="000000"/>
                </a:solidFill>
                <a:latin typeface="Times New Roman" pitchFamily="18" charset="0"/>
                <a:ea typeface="Calibri" pitchFamily="34" charset="0"/>
                <a:cs typeface="Calibri" pitchFamily="34" charset="0"/>
              </a:rPr>
              <a:t>42,7%</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Τρώτε βαριά γεύματα πριν πέσετε για ύπνο; </a:t>
            </a:r>
            <a:endParaRPr lang="el-GR" altLang="el-GR" sz="1400" dirty="0"/>
          </a:p>
          <a:p>
            <a:pPr eaLnBrk="0" hangingPunct="0">
              <a:defRPr/>
            </a:pPr>
            <a:r>
              <a:rPr lang="el-GR" altLang="el-GR" sz="1400" dirty="0">
                <a:solidFill>
                  <a:srgbClr val="000000"/>
                </a:solidFill>
                <a:latin typeface="Times New Roman" pitchFamily="18" charset="0"/>
                <a:ea typeface="Calibri" pitchFamily="34" charset="0"/>
                <a:cs typeface="Calibri" pitchFamily="34" charset="0"/>
              </a:rPr>
              <a:t>( π.χ. πικάντικα σνακ, ζαχαρώδη φαγητά )</a:t>
            </a:r>
            <a:r>
              <a:rPr lang="en-US" altLang="el-GR" sz="1400" dirty="0">
                <a:solidFill>
                  <a:srgbClr val="000000"/>
                </a:solidFill>
                <a:latin typeface="Times New Roman" pitchFamily="18" charset="0"/>
                <a:ea typeface="Calibri" pitchFamily="34" charset="0"/>
                <a:cs typeface="Calibri" pitchFamily="34" charset="0"/>
              </a:rPr>
              <a:t> (4)</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60,0%  </a:t>
            </a:r>
            <a:r>
              <a:rPr lang="en-US" altLang="el-GR" sz="1400" dirty="0">
                <a:solidFill>
                  <a:srgbClr val="000000"/>
                </a:solidFill>
                <a:latin typeface="Times New Roman" pitchFamily="18" charset="0"/>
                <a:ea typeface="Calibri" pitchFamily="34" charset="0"/>
                <a:cs typeface="Calibri" pitchFamily="34" charset="0"/>
              </a:rPr>
              <a:t>OXI  </a:t>
            </a:r>
            <a:r>
              <a:rPr lang="en-US" altLang="el-GR" sz="1400" u="sng" dirty="0">
                <a:solidFill>
                  <a:srgbClr val="000000"/>
                </a:solidFill>
                <a:latin typeface="Times New Roman" pitchFamily="18" charset="0"/>
                <a:ea typeface="Calibri" pitchFamily="34" charset="0"/>
                <a:cs typeface="Calibri" pitchFamily="34" charset="0"/>
              </a:rPr>
              <a:t>40,0%</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Έχετε σταθερό πρόγραμμα στον ύπνο σας;</a:t>
            </a:r>
            <a:r>
              <a:rPr lang="en-US" altLang="el-GR" sz="1400" dirty="0">
                <a:solidFill>
                  <a:srgbClr val="000000"/>
                </a:solidFill>
                <a:latin typeface="Times New Roman" pitchFamily="18" charset="0"/>
                <a:ea typeface="Calibri" pitchFamily="34" charset="0"/>
                <a:cs typeface="Calibri" pitchFamily="34" charset="0"/>
              </a:rPr>
              <a:t> (5)</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22,6% </a:t>
            </a:r>
            <a:r>
              <a:rPr lang="el-GR" altLang="el-GR" sz="1400" u="sng" dirty="0">
                <a:solidFill>
                  <a:srgbClr val="000000"/>
                </a:solidFill>
                <a:latin typeface="Times New Roman" pitchFamily="18" charset="0"/>
                <a:ea typeface="Calibri" pitchFamily="34" charset="0"/>
                <a:cs typeface="Calibri" pitchFamily="34" charset="0"/>
              </a:rPr>
              <a:t> </a:t>
            </a:r>
            <a:r>
              <a:rPr lang="en-US" altLang="el-GR" sz="1400" dirty="0">
                <a:solidFill>
                  <a:srgbClr val="000000"/>
                </a:solidFill>
                <a:latin typeface="Times New Roman" pitchFamily="18" charset="0"/>
                <a:ea typeface="Calibri" pitchFamily="34" charset="0"/>
                <a:cs typeface="Calibri" pitchFamily="34" charset="0"/>
              </a:rPr>
              <a:t>OXI  </a:t>
            </a:r>
            <a:r>
              <a:rPr lang="en-US" altLang="el-GR" sz="1400" u="sng" dirty="0">
                <a:solidFill>
                  <a:srgbClr val="000000"/>
                </a:solidFill>
                <a:latin typeface="Times New Roman" pitchFamily="18" charset="0"/>
                <a:ea typeface="Calibri" pitchFamily="34" charset="0"/>
                <a:cs typeface="Calibri" pitchFamily="34" charset="0"/>
              </a:rPr>
              <a:t>77,4%</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Βλέπετε όνειρα</a:t>
            </a:r>
            <a:r>
              <a:rPr lang="en-US" altLang="el-GR" sz="1400" dirty="0">
                <a:solidFill>
                  <a:srgbClr val="000000"/>
                </a:solidFill>
                <a:latin typeface="Times New Roman" pitchFamily="18" charset="0"/>
                <a:ea typeface="Calibri" pitchFamily="34" charset="0"/>
                <a:cs typeface="Calibri" pitchFamily="34" charset="0"/>
              </a:rPr>
              <a:t>;    (6)  </a:t>
            </a:r>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ΝΑΙ</a:t>
            </a:r>
            <a:r>
              <a:rPr lang="en-US" altLang="el-GR" sz="1400" dirty="0">
                <a:solidFill>
                  <a:srgbClr val="000000"/>
                </a:solidFill>
                <a:latin typeface="Times New Roman" pitchFamily="18" charset="0"/>
                <a:ea typeface="Calibri" pitchFamily="34" charset="0"/>
                <a:cs typeface="Calibri" pitchFamily="34" charset="0"/>
              </a:rPr>
              <a:t> </a:t>
            </a:r>
            <a:r>
              <a:rPr lang="en-US" altLang="el-GR" sz="1400" u="sng" dirty="0">
                <a:solidFill>
                  <a:srgbClr val="000000"/>
                </a:solidFill>
                <a:latin typeface="Times New Roman" pitchFamily="18" charset="0"/>
                <a:ea typeface="Calibri" pitchFamily="34" charset="0"/>
                <a:cs typeface="Calibri" pitchFamily="34" charset="0"/>
              </a:rPr>
              <a:t>88,0%</a:t>
            </a:r>
            <a:r>
              <a:rPr lang="en-US" altLang="el-GR" sz="1400" dirty="0">
                <a:solidFill>
                  <a:srgbClr val="000000"/>
                </a:solidFill>
                <a:latin typeface="Times New Roman" pitchFamily="18" charset="0"/>
                <a:ea typeface="Calibri" pitchFamily="34" charset="0"/>
                <a:cs typeface="Calibri" pitchFamily="34" charset="0"/>
              </a:rPr>
              <a:t> </a:t>
            </a:r>
            <a:r>
              <a:rPr lang="el-GR" altLang="el-GR" sz="1400" dirty="0">
                <a:solidFill>
                  <a:srgbClr val="000000"/>
                </a:solidFill>
                <a:latin typeface="Times New Roman" pitchFamily="18" charset="0"/>
                <a:ea typeface="Calibri" pitchFamily="34" charset="0"/>
                <a:cs typeface="Calibri" pitchFamily="34" charset="0"/>
              </a:rPr>
              <a:t> ΟΧΙ</a:t>
            </a:r>
            <a:r>
              <a:rPr lang="en-US" altLang="el-GR" sz="1400" dirty="0">
                <a:solidFill>
                  <a:srgbClr val="000000"/>
                </a:solidFill>
                <a:latin typeface="Times New Roman" pitchFamily="18" charset="0"/>
                <a:ea typeface="Calibri" pitchFamily="34" charset="0"/>
                <a:cs typeface="Calibri" pitchFamily="34" charset="0"/>
              </a:rPr>
              <a:t>  </a:t>
            </a:r>
            <a:r>
              <a:rPr lang="en-US" altLang="el-GR" sz="1400" u="sng" dirty="0">
                <a:solidFill>
                  <a:srgbClr val="000000"/>
                </a:solidFill>
                <a:latin typeface="Times New Roman" pitchFamily="18" charset="0"/>
                <a:ea typeface="Calibri" pitchFamily="34" charset="0"/>
                <a:cs typeface="Calibri" pitchFamily="34" charset="0"/>
              </a:rPr>
              <a:t>12,0%</a:t>
            </a:r>
            <a:endParaRPr lang="el-GR" altLang="el-GR" sz="1400" u="sng" dirty="0"/>
          </a:p>
          <a:p>
            <a:pPr eaLnBrk="0" hangingPunct="0">
              <a:defRPr/>
            </a:pPr>
            <a:r>
              <a:rPr lang="el-GR" altLang="el-GR" sz="1400" dirty="0">
                <a:solidFill>
                  <a:srgbClr val="000000"/>
                </a:solidFill>
                <a:latin typeface="Times New Roman" pitchFamily="18" charset="0"/>
                <a:ea typeface="Calibri" pitchFamily="34" charset="0"/>
                <a:cs typeface="Calibri" pitchFamily="34" charset="0"/>
              </a:rPr>
              <a:t>( να αναφέρετε ένα  π.χ. )</a:t>
            </a:r>
            <a:endParaRPr lang="el-GR" altLang="el-GR" sz="1400" dirty="0"/>
          </a:p>
          <a:p>
            <a:pPr eaLnBrk="0" hangingPunct="0">
              <a:defRPr/>
            </a:pPr>
            <a:r>
              <a:rPr lang="el-GR" altLang="el-GR" sz="1400" dirty="0">
                <a:solidFill>
                  <a:srgbClr val="000000"/>
                </a:solidFill>
                <a:latin typeface="Times New Roman" pitchFamily="18" charset="0"/>
                <a:ea typeface="Calibri" pitchFamily="34" charset="0"/>
                <a:cs typeface="Calibri" pitchFamily="34" charset="0"/>
              </a:rPr>
              <a:t>______________________________________________________________________________________________</a:t>
            </a:r>
            <a:endParaRPr lang="el-GR" altLang="el-GR" sz="1400"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Βλέπετε συχνά εφιάλτες</a:t>
            </a:r>
            <a:r>
              <a:rPr lang="en-US" altLang="el-GR" sz="1400" dirty="0">
                <a:solidFill>
                  <a:srgbClr val="000000"/>
                </a:solidFill>
                <a:latin typeface="Times New Roman" pitchFamily="18" charset="0"/>
                <a:ea typeface="Calibri" pitchFamily="34" charset="0"/>
                <a:cs typeface="Calibri" pitchFamily="34" charset="0"/>
              </a:rPr>
              <a:t>; (7)</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18,6%</a:t>
            </a:r>
            <a:r>
              <a:rPr lang="en-US" altLang="el-GR" sz="1400" dirty="0">
                <a:solidFill>
                  <a:srgbClr val="000000"/>
                </a:solidFill>
                <a:latin typeface="Times New Roman" pitchFamily="18" charset="0"/>
                <a:ea typeface="Calibri" pitchFamily="34" charset="0"/>
                <a:cs typeface="Calibri" pitchFamily="34" charset="0"/>
              </a:rPr>
              <a:t>   OXI  </a:t>
            </a:r>
            <a:r>
              <a:rPr lang="en-US" altLang="el-GR" sz="1400" u="sng" dirty="0">
                <a:solidFill>
                  <a:srgbClr val="000000"/>
                </a:solidFill>
                <a:latin typeface="Times New Roman" pitchFamily="18" charset="0"/>
                <a:ea typeface="Calibri" pitchFamily="34" charset="0"/>
                <a:cs typeface="Calibri" pitchFamily="34" charset="0"/>
              </a:rPr>
              <a:t>81,4%</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Αντιμετωπίζετε διαταραχές στον ύπνο σας;</a:t>
            </a:r>
            <a:r>
              <a:rPr lang="en-US" altLang="el-GR" sz="1400" dirty="0">
                <a:solidFill>
                  <a:srgbClr val="000000"/>
                </a:solidFill>
                <a:latin typeface="Times New Roman" pitchFamily="18" charset="0"/>
                <a:ea typeface="Calibri" pitchFamily="34" charset="0"/>
                <a:cs typeface="Calibri" pitchFamily="34" charset="0"/>
              </a:rPr>
              <a:t>  (8)</a:t>
            </a:r>
          </a:p>
          <a:p>
            <a:pPr eaLnBrk="0" hangingPunct="0">
              <a:buFontTx/>
              <a:buChar char="•"/>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37,3%</a:t>
            </a:r>
            <a:r>
              <a:rPr lang="en-US" altLang="el-GR" sz="1400" dirty="0">
                <a:solidFill>
                  <a:srgbClr val="000000"/>
                </a:solidFill>
                <a:latin typeface="Times New Roman" pitchFamily="18" charset="0"/>
                <a:ea typeface="Calibri" pitchFamily="34" charset="0"/>
                <a:cs typeface="Calibri" pitchFamily="34" charset="0"/>
              </a:rPr>
              <a:t>   OXI  </a:t>
            </a:r>
            <a:r>
              <a:rPr lang="en-US" altLang="el-GR" sz="1400" u="sng" dirty="0">
                <a:solidFill>
                  <a:srgbClr val="000000"/>
                </a:solidFill>
                <a:latin typeface="Times New Roman" pitchFamily="18" charset="0"/>
                <a:ea typeface="Calibri" pitchFamily="34" charset="0"/>
                <a:cs typeface="Calibri" pitchFamily="34" charset="0"/>
              </a:rPr>
              <a:t>62,7%</a:t>
            </a:r>
            <a:r>
              <a:rPr lang="en-US" altLang="el-GR" sz="1400" dirty="0">
                <a:solidFill>
                  <a:srgbClr val="000000"/>
                </a:solidFill>
                <a:latin typeface="Times New Roman" pitchFamily="18" charset="0"/>
                <a:ea typeface="Calibri" pitchFamily="34" charset="0"/>
                <a:cs typeface="Calibri" pitchFamily="34" charset="0"/>
              </a:rPr>
              <a:t> </a:t>
            </a:r>
            <a:endParaRPr lang="el-GR" altLang="el-GR" sz="1400"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Ο </a:t>
            </a:r>
            <a:r>
              <a:rPr lang="el-GR" altLang="el-GR" sz="1400" dirty="0">
                <a:solidFill>
                  <a:srgbClr val="000000"/>
                </a:solidFill>
                <a:latin typeface="Calibri" pitchFamily="34" charset="0"/>
                <a:ea typeface="Calibri" pitchFamily="34" charset="0"/>
                <a:cs typeface="Calibri" pitchFamily="34" charset="0"/>
              </a:rPr>
              <a:t>«</a:t>
            </a:r>
            <a:r>
              <a:rPr lang="el-GR" altLang="el-GR" sz="1400" dirty="0">
                <a:solidFill>
                  <a:srgbClr val="000000"/>
                </a:solidFill>
                <a:latin typeface="Times New Roman" pitchFamily="18" charset="0"/>
                <a:ea typeface="Calibri" pitchFamily="34" charset="0"/>
                <a:cs typeface="Calibri" pitchFamily="34" charset="0"/>
              </a:rPr>
              <a:t>κακός</a:t>
            </a:r>
            <a:r>
              <a:rPr lang="el-GR" altLang="el-GR" sz="1400" dirty="0">
                <a:solidFill>
                  <a:srgbClr val="000000"/>
                </a:solidFill>
                <a:latin typeface="Calibri" pitchFamily="34" charset="0"/>
                <a:ea typeface="Calibri" pitchFamily="34" charset="0"/>
                <a:cs typeface="Calibri" pitchFamily="34" charset="0"/>
              </a:rPr>
              <a:t>»</a:t>
            </a:r>
            <a:r>
              <a:rPr lang="el-GR" altLang="el-GR" sz="1400" dirty="0">
                <a:solidFill>
                  <a:srgbClr val="000000"/>
                </a:solidFill>
                <a:latin typeface="Times New Roman" pitchFamily="18" charset="0"/>
                <a:ea typeface="Calibri" pitchFamily="34" charset="0"/>
                <a:cs typeface="Calibri" pitchFamily="34" charset="0"/>
              </a:rPr>
              <a:t> ύπνος σας επηρεάζει αρνητικά την επόμενη μέρα;</a:t>
            </a:r>
            <a:r>
              <a:rPr lang="en-US" altLang="el-GR" sz="1400" dirty="0">
                <a:solidFill>
                  <a:srgbClr val="000000"/>
                </a:solidFill>
                <a:latin typeface="Times New Roman" pitchFamily="18" charset="0"/>
                <a:ea typeface="Calibri" pitchFamily="34" charset="0"/>
                <a:cs typeface="Calibri" pitchFamily="34" charset="0"/>
              </a:rPr>
              <a:t> (9)</a:t>
            </a:r>
            <a:r>
              <a:rPr lang="el-GR" altLang="el-GR" sz="1400" dirty="0">
                <a:solidFill>
                  <a:srgbClr val="000000"/>
                </a:solidFill>
                <a:latin typeface="Times New Roman" pitchFamily="18" charset="0"/>
                <a:ea typeface="Calibri" pitchFamily="34" charset="0"/>
                <a:cs typeface="Calibri" pitchFamily="34" charset="0"/>
              </a:rPr>
              <a:t>                        </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82,6%   </a:t>
            </a:r>
            <a:r>
              <a:rPr lang="en-US" altLang="el-GR" sz="1400" dirty="0">
                <a:solidFill>
                  <a:srgbClr val="000000"/>
                </a:solidFill>
                <a:latin typeface="Times New Roman" pitchFamily="18" charset="0"/>
                <a:ea typeface="Calibri" pitchFamily="34" charset="0"/>
                <a:cs typeface="Calibri" pitchFamily="34" charset="0"/>
              </a:rPr>
              <a:t>OXI  </a:t>
            </a:r>
            <a:r>
              <a:rPr lang="en-US" altLang="el-GR" sz="1400" u="sng" dirty="0">
                <a:solidFill>
                  <a:srgbClr val="000000"/>
                </a:solidFill>
                <a:latin typeface="Times New Roman" pitchFamily="18" charset="0"/>
                <a:ea typeface="Calibri" pitchFamily="34" charset="0"/>
                <a:cs typeface="Calibri" pitchFamily="34" charset="0"/>
              </a:rPr>
              <a:t>17,4% </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Έχετε </a:t>
            </a:r>
            <a:r>
              <a:rPr lang="el-GR" altLang="el-GR" sz="1400" dirty="0">
                <a:solidFill>
                  <a:srgbClr val="000000"/>
                </a:solidFill>
                <a:latin typeface="Calibri" pitchFamily="34" charset="0"/>
                <a:ea typeface="Calibri" pitchFamily="34" charset="0"/>
                <a:cs typeface="Calibri" pitchFamily="34" charset="0"/>
              </a:rPr>
              <a:t>«</a:t>
            </a:r>
            <a:r>
              <a:rPr lang="el-GR" altLang="el-GR" sz="1400" dirty="0">
                <a:solidFill>
                  <a:srgbClr val="000000"/>
                </a:solidFill>
                <a:latin typeface="Times New Roman" pitchFamily="18" charset="0"/>
                <a:ea typeface="Calibri" pitchFamily="34" charset="0"/>
                <a:cs typeface="Calibri" pitchFamily="34" charset="0"/>
              </a:rPr>
              <a:t>παραξενιές</a:t>
            </a:r>
            <a:r>
              <a:rPr lang="el-GR" altLang="el-GR" sz="1400" dirty="0">
                <a:solidFill>
                  <a:srgbClr val="000000"/>
                </a:solidFill>
                <a:latin typeface="Calibri" pitchFamily="34" charset="0"/>
                <a:ea typeface="Calibri" pitchFamily="34" charset="0"/>
                <a:cs typeface="Calibri" pitchFamily="34" charset="0"/>
              </a:rPr>
              <a:t>»</a:t>
            </a:r>
            <a:r>
              <a:rPr lang="el-GR" altLang="el-GR" sz="1400" dirty="0">
                <a:solidFill>
                  <a:srgbClr val="000000"/>
                </a:solidFill>
                <a:latin typeface="Times New Roman" pitchFamily="18" charset="0"/>
                <a:ea typeface="Calibri" pitchFamily="34" charset="0"/>
                <a:cs typeface="Calibri" pitchFamily="34" charset="0"/>
              </a:rPr>
              <a:t> στον ύπνο</a:t>
            </a:r>
            <a:r>
              <a:rPr lang="en-US" altLang="el-GR" sz="1400" dirty="0">
                <a:solidFill>
                  <a:srgbClr val="000000"/>
                </a:solidFill>
                <a:latin typeface="Times New Roman" pitchFamily="18" charset="0"/>
                <a:ea typeface="Calibri" pitchFamily="34" charset="0"/>
                <a:cs typeface="Calibri" pitchFamily="34" charset="0"/>
              </a:rPr>
              <a:t>; (10)</a:t>
            </a:r>
            <a:endParaRPr lang="el-GR" altLang="el-GR" sz="1400" dirty="0"/>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44,0% </a:t>
            </a:r>
            <a:r>
              <a:rPr lang="en-US" altLang="el-GR" sz="1400" dirty="0">
                <a:solidFill>
                  <a:srgbClr val="000000"/>
                </a:solidFill>
                <a:latin typeface="Times New Roman" pitchFamily="18" charset="0"/>
                <a:ea typeface="Calibri" pitchFamily="34" charset="0"/>
                <a:cs typeface="Calibri" pitchFamily="34" charset="0"/>
              </a:rPr>
              <a:t>  OXI  </a:t>
            </a:r>
            <a:r>
              <a:rPr lang="en-US" altLang="el-GR" sz="1400" u="sng" dirty="0">
                <a:solidFill>
                  <a:srgbClr val="000000"/>
                </a:solidFill>
                <a:latin typeface="Times New Roman" pitchFamily="18" charset="0"/>
                <a:ea typeface="Calibri" pitchFamily="34" charset="0"/>
                <a:cs typeface="Calibri" pitchFamily="34" charset="0"/>
              </a:rPr>
              <a:t>56,0% </a:t>
            </a:r>
            <a:endParaRPr lang="el-GR" altLang="el-GR" sz="1400" u="sng" dirty="0"/>
          </a:p>
          <a:p>
            <a:pPr eaLnBrk="0" hangingPunct="0">
              <a:buFontTx/>
              <a:buChar char="•"/>
              <a:defRPr/>
            </a:pPr>
            <a:r>
              <a:rPr lang="el-GR" altLang="el-GR" sz="1400" dirty="0">
                <a:solidFill>
                  <a:srgbClr val="000000"/>
                </a:solidFill>
                <a:latin typeface="Times New Roman" pitchFamily="18" charset="0"/>
                <a:ea typeface="Calibri" pitchFamily="34" charset="0"/>
                <a:cs typeface="Calibri" pitchFamily="34" charset="0"/>
              </a:rPr>
              <a:t>Ξυπνάτε στη μέση της νύχτας</a:t>
            </a:r>
            <a:r>
              <a:rPr lang="en-US" altLang="el-GR" sz="1400" dirty="0">
                <a:solidFill>
                  <a:srgbClr val="000000"/>
                </a:solidFill>
                <a:latin typeface="Times New Roman" pitchFamily="18" charset="0"/>
                <a:ea typeface="Calibri" pitchFamily="34" charset="0"/>
                <a:cs typeface="Calibri" pitchFamily="34" charset="0"/>
              </a:rPr>
              <a:t>;  (11)</a:t>
            </a:r>
            <a:endParaRPr lang="el-GR" altLang="el-GR" sz="1400" dirty="0">
              <a:latin typeface="Times New Roman" pitchFamily="18" charset="0"/>
              <a:cs typeface="Times New Roman" pitchFamily="18" charset="0"/>
            </a:endParaRPr>
          </a:p>
          <a:p>
            <a:pPr eaLnBrk="0" hangingPunct="0">
              <a:defRPr/>
            </a:pPr>
            <a:r>
              <a:rPr lang="en-US" altLang="el-GR" sz="1400" dirty="0">
                <a:solidFill>
                  <a:srgbClr val="000000"/>
                </a:solidFill>
                <a:latin typeface="Times New Roman" pitchFamily="18" charset="0"/>
                <a:ea typeface="Calibri" pitchFamily="34" charset="0"/>
                <a:cs typeface="Calibri" pitchFamily="34" charset="0"/>
              </a:rPr>
              <a:t>NAI  </a:t>
            </a:r>
            <a:r>
              <a:rPr lang="en-US" altLang="el-GR" sz="1400" u="sng" dirty="0">
                <a:solidFill>
                  <a:srgbClr val="000000"/>
                </a:solidFill>
                <a:latin typeface="Times New Roman" pitchFamily="18" charset="0"/>
                <a:ea typeface="Calibri" pitchFamily="34" charset="0"/>
                <a:cs typeface="Calibri" pitchFamily="34" charset="0"/>
              </a:rPr>
              <a:t>48,0%   </a:t>
            </a:r>
            <a:r>
              <a:rPr lang="en-US" altLang="el-GR" sz="1400" dirty="0">
                <a:solidFill>
                  <a:srgbClr val="000000"/>
                </a:solidFill>
                <a:latin typeface="Times New Roman" pitchFamily="18" charset="0"/>
                <a:ea typeface="Calibri" pitchFamily="34" charset="0"/>
                <a:cs typeface="Calibri" pitchFamily="34" charset="0"/>
              </a:rPr>
              <a:t>OXI  </a:t>
            </a:r>
            <a:r>
              <a:rPr lang="en-US" altLang="el-GR" sz="1400" u="sng" dirty="0">
                <a:solidFill>
                  <a:srgbClr val="000000"/>
                </a:solidFill>
                <a:latin typeface="Times New Roman" pitchFamily="18" charset="0"/>
                <a:ea typeface="Calibri" pitchFamily="34" charset="0"/>
                <a:cs typeface="Calibri" pitchFamily="34" charset="0"/>
              </a:rPr>
              <a:t>52,0%</a:t>
            </a:r>
            <a:endParaRPr lang="el-GR" altLang="el-GR" sz="1400" u="sng" dirty="0"/>
          </a:p>
          <a:p>
            <a:pPr eaLnBrk="0" hangingPunct="0">
              <a:defRPr/>
            </a:pPr>
            <a:endParaRPr lang="el-GR" altLang="el-GR" dirty="0"/>
          </a:p>
        </p:txBody>
      </p:sp>
      <p:sp>
        <p:nvSpPr>
          <p:cNvPr id="39940" name="Rectangle 3"/>
          <p:cNvSpPr>
            <a:spLocks noChangeArrowheads="1"/>
          </p:cNvSpPr>
          <p:nvPr/>
        </p:nvSpPr>
        <p:spPr bwMode="auto">
          <a:xfrm>
            <a:off x="342900" y="1101725"/>
            <a:ext cx="184150" cy="368300"/>
          </a:xfrm>
          <a:prstGeom prst="rect">
            <a:avLst/>
          </a:prstGeom>
          <a:noFill/>
          <a:ln w="9525">
            <a:noFill/>
            <a:miter lim="800000"/>
            <a:headEnd/>
            <a:tailEnd/>
          </a:ln>
        </p:spPr>
        <p:txBody>
          <a:bodyPr wrap="none" anchor="ctr">
            <a:spAutoFit/>
          </a:bodyPr>
          <a:lstStyle/>
          <a:p>
            <a:endParaRPr lang="el-GR" dirty="0">
              <a:latin typeface="Constantia" pitchFamily="18" charset="0"/>
            </a:endParaRPr>
          </a:p>
        </p:txBody>
      </p:sp>
      <p:pic>
        <p:nvPicPr>
          <p:cNvPr id="10" name="6 - Εικόνα" descr="images.jpg"/>
          <p:cNvPicPr/>
          <p:nvPr/>
        </p:nvPicPr>
        <p:blipFill>
          <a:blip r:embed="rId2" cstate="print"/>
          <a:stretch>
            <a:fillRect/>
          </a:stretch>
        </p:blipFill>
        <p:spPr>
          <a:xfrm>
            <a:off x="4809524" y="5868588"/>
            <a:ext cx="2399348" cy="831215"/>
          </a:xfrm>
          <a:prstGeom prst="rect">
            <a:avLst/>
          </a:prstGeom>
          <a:ln>
            <a:noFill/>
          </a:ln>
          <a:effectLst>
            <a:softEdge rad="3175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Bookman Old Style" pitchFamily="18" charset="0"/>
              </a:rPr>
              <a:t>Συμπεράσματα</a:t>
            </a:r>
            <a:endParaRPr lang="el-GR" b="1" dirty="0">
              <a:latin typeface="Bookman Old Style" pitchFamily="18" charset="0"/>
            </a:endParaRPr>
          </a:p>
        </p:txBody>
      </p:sp>
      <p:sp>
        <p:nvSpPr>
          <p:cNvPr id="3" name="2 - Θέση περιεχομένου"/>
          <p:cNvSpPr>
            <a:spLocks noGrp="1"/>
          </p:cNvSpPr>
          <p:nvPr>
            <p:ph idx="1"/>
          </p:nvPr>
        </p:nvSpPr>
        <p:spPr/>
        <p:txBody>
          <a:bodyPr/>
          <a:lstStyle/>
          <a:p>
            <a:r>
              <a:rPr lang="el-GR" dirty="0" smtClean="0"/>
              <a:t>Ο καλός ύπνος συμβάλλει στην καλή υγεία και την πνευματική  διαύγεια .</a:t>
            </a:r>
          </a:p>
          <a:p>
            <a:r>
              <a:rPr lang="el-GR" dirty="0" smtClean="0"/>
              <a:t>Μη θυσιάζεις τον ύπνο σου στο …βωμό του </a:t>
            </a:r>
            <a:r>
              <a:rPr lang="en-US" dirty="0" smtClean="0"/>
              <a:t>FB!!!</a:t>
            </a:r>
          </a:p>
          <a:p>
            <a:pPr>
              <a:buFont typeface="Wingdings" pitchFamily="2" charset="2"/>
              <a:buChar char="§"/>
            </a:pPr>
            <a:r>
              <a:rPr lang="el-GR" dirty="0" smtClean="0"/>
              <a:t>Πρόσεχε</a:t>
            </a:r>
            <a:r>
              <a:rPr lang="en-US" dirty="0" smtClean="0"/>
              <a:t>:</a:t>
            </a:r>
            <a:r>
              <a:rPr lang="el-GR" dirty="0" smtClean="0"/>
              <a:t> </a:t>
            </a:r>
            <a:r>
              <a:rPr lang="en-US" dirty="0" smtClean="0"/>
              <a:t>M</a:t>
            </a:r>
            <a:r>
              <a:rPr lang="el-GR" dirty="0" smtClean="0"/>
              <a:t>η σε πιάνουν στον ύπνο</a:t>
            </a:r>
          </a:p>
          <a:p>
            <a:pPr>
              <a:buFont typeface="Wingdings" pitchFamily="2" charset="2"/>
              <a:buChar char="§"/>
            </a:pPr>
            <a:r>
              <a:rPr lang="el-GR" dirty="0" smtClean="0"/>
              <a:t>Κοιμήσου και ονειρέψου τον κόσμο που επιθυμείς</a:t>
            </a:r>
          </a:p>
          <a:p>
            <a:pPr>
              <a:buFont typeface="Wingdings" pitchFamily="2" charset="2"/>
              <a:buChar char="§"/>
            </a:pPr>
            <a:r>
              <a:rPr lang="el-GR" dirty="0" smtClean="0"/>
              <a:t>Ξύπνα και  αγωνίσου να κάνεις τα όνειρά σου πραγματικότητα!</a:t>
            </a:r>
            <a:r>
              <a:rPr lang="en-US"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401080" cy="6357958"/>
          </a:xfrm>
        </p:spPr>
        <p:txBody>
          <a:bodyPr>
            <a:normAutofit/>
          </a:bodyPr>
          <a:lstStyle/>
          <a:p>
            <a:r>
              <a:rPr lang="el-GR" sz="3200" b="1" dirty="0" smtClean="0">
                <a:solidFill>
                  <a:schemeClr val="tx2">
                    <a:lumMod val="75000"/>
                  </a:schemeClr>
                </a:solidFill>
                <a:latin typeface="Bookman Old Style" pitchFamily="18" charset="0"/>
              </a:rPr>
              <a:t>ΕΙΣΑΓΩΓΗ</a:t>
            </a:r>
            <a:r>
              <a:rPr lang="el-GR" sz="2400" dirty="0">
                <a:solidFill>
                  <a:schemeClr val="tx2">
                    <a:lumMod val="75000"/>
                  </a:schemeClr>
                </a:solidFill>
                <a:latin typeface="Bookman Old Style" pitchFamily="18" charset="0"/>
              </a:rPr>
              <a:t/>
            </a:r>
            <a:br>
              <a:rPr lang="el-GR" sz="2400" dirty="0">
                <a:solidFill>
                  <a:schemeClr val="tx2">
                    <a:lumMod val="75000"/>
                  </a:schemeClr>
                </a:solidFill>
                <a:latin typeface="Bookman Old Style" pitchFamily="18" charset="0"/>
              </a:rPr>
            </a:br>
            <a:r>
              <a:rPr lang="el-GR" sz="2400" b="1" dirty="0">
                <a:solidFill>
                  <a:schemeClr val="tx2">
                    <a:lumMod val="75000"/>
                  </a:schemeClr>
                </a:solidFill>
                <a:latin typeface="Bookman Old Style" pitchFamily="18" charset="0"/>
              </a:rPr>
              <a:t> </a:t>
            </a:r>
            <a:r>
              <a:rPr lang="el-GR" sz="2400" dirty="0">
                <a:solidFill>
                  <a:schemeClr val="tx2">
                    <a:lumMod val="75000"/>
                  </a:schemeClr>
                </a:solidFill>
                <a:latin typeface="Bookman Old Style" pitchFamily="18" charset="0"/>
              </a:rPr>
              <a:t/>
            </a:r>
            <a:br>
              <a:rPr lang="el-GR" sz="2400" dirty="0">
                <a:solidFill>
                  <a:schemeClr val="tx2">
                    <a:lumMod val="75000"/>
                  </a:schemeClr>
                </a:solidFill>
                <a:latin typeface="Bookman Old Style" pitchFamily="18" charset="0"/>
              </a:rPr>
            </a:br>
            <a:r>
              <a:rPr lang="el-GR" sz="2400" dirty="0">
                <a:solidFill>
                  <a:schemeClr val="tx2">
                    <a:lumMod val="75000"/>
                  </a:schemeClr>
                </a:solidFill>
                <a:latin typeface="Bookman Old Style" pitchFamily="18" charset="0"/>
              </a:rPr>
              <a:t> </a:t>
            </a:r>
            <a:r>
              <a:rPr lang="el-GR" sz="2800" dirty="0" smtClean="0">
                <a:solidFill>
                  <a:schemeClr val="tx2">
                    <a:lumMod val="75000"/>
                  </a:schemeClr>
                </a:solidFill>
                <a:latin typeface="Bookman Old Style" pitchFamily="18" charset="0"/>
              </a:rPr>
              <a:t>Σκοπός </a:t>
            </a:r>
            <a:r>
              <a:rPr lang="el-GR" sz="2800" dirty="0">
                <a:solidFill>
                  <a:schemeClr val="tx2">
                    <a:lumMod val="75000"/>
                  </a:schemeClr>
                </a:solidFill>
                <a:latin typeface="Bookman Old Style" pitchFamily="18" charset="0"/>
              </a:rPr>
              <a:t>της συγκεκριμένης ερευνητική εργασίας </a:t>
            </a:r>
            <a:r>
              <a:rPr lang="el-GR" sz="2800" dirty="0" smtClean="0">
                <a:solidFill>
                  <a:schemeClr val="tx2">
                    <a:lumMod val="75000"/>
                  </a:schemeClr>
                </a:solidFill>
                <a:latin typeface="Bookman Old Style" pitchFamily="18" charset="0"/>
              </a:rPr>
              <a:t>είναι:</a:t>
            </a:r>
            <a:r>
              <a:rPr lang="en-US" sz="2800" dirty="0" smtClean="0">
                <a:solidFill>
                  <a:schemeClr val="tx2">
                    <a:lumMod val="75000"/>
                  </a:schemeClr>
                </a:solidFill>
                <a:latin typeface="Bookman Old Style" pitchFamily="18" charset="0"/>
              </a:rPr>
              <a:t/>
            </a:r>
            <a:br>
              <a:rPr lang="en-US" sz="2800" dirty="0" smtClean="0">
                <a:solidFill>
                  <a:schemeClr val="tx2">
                    <a:lumMod val="75000"/>
                  </a:schemeClr>
                </a:solidFill>
                <a:latin typeface="Bookman Old Style" pitchFamily="18" charset="0"/>
              </a:rPr>
            </a:br>
            <a:r>
              <a:rPr lang="el-GR" sz="2800" dirty="0" smtClean="0">
                <a:solidFill>
                  <a:schemeClr val="tx2">
                    <a:lumMod val="75000"/>
                  </a:schemeClr>
                </a:solidFill>
                <a:latin typeface="Bookman Old Style" pitchFamily="18" charset="0"/>
              </a:rPr>
              <a:t>η </a:t>
            </a:r>
            <a:r>
              <a:rPr lang="el-GR" sz="2800" dirty="0">
                <a:solidFill>
                  <a:schemeClr val="tx2">
                    <a:lumMod val="75000"/>
                  </a:schemeClr>
                </a:solidFill>
                <a:latin typeface="Bookman Old Style" pitchFamily="18" charset="0"/>
              </a:rPr>
              <a:t>διερεύνηση της σημασίας του ύπνου στην εφηβική ηλικία, </a:t>
            </a:r>
            <a:r>
              <a:rPr lang="el-GR" sz="2800" dirty="0" smtClean="0">
                <a:solidFill>
                  <a:schemeClr val="tx2">
                    <a:lumMod val="75000"/>
                  </a:schemeClr>
                </a:solidFill>
                <a:latin typeface="Bookman Old Style" pitchFamily="18" charset="0"/>
              </a:rPr>
              <a:t>ο </a:t>
            </a:r>
            <a:r>
              <a:rPr lang="el-GR" sz="2800" dirty="0">
                <a:solidFill>
                  <a:schemeClr val="tx2">
                    <a:lumMod val="75000"/>
                  </a:schemeClr>
                </a:solidFill>
                <a:latin typeface="Bookman Old Style" pitchFamily="18" charset="0"/>
              </a:rPr>
              <a:t>προσδιορισμός της σχέσης των εφήβων με τον </a:t>
            </a:r>
            <a:r>
              <a:rPr lang="el-GR" sz="2800" dirty="0" smtClean="0">
                <a:solidFill>
                  <a:schemeClr val="tx2">
                    <a:lumMod val="75000"/>
                  </a:schemeClr>
                </a:solidFill>
                <a:latin typeface="Bookman Old Style" pitchFamily="18" charset="0"/>
              </a:rPr>
              <a:t>ύπνο,</a:t>
            </a:r>
            <a:r>
              <a:rPr lang="en-US" sz="2800" dirty="0" smtClean="0">
                <a:solidFill>
                  <a:schemeClr val="tx2">
                    <a:lumMod val="75000"/>
                  </a:schemeClr>
                </a:solidFill>
                <a:latin typeface="Bookman Old Style" pitchFamily="18" charset="0"/>
              </a:rPr>
              <a:t> </a:t>
            </a:r>
            <a:r>
              <a:rPr lang="el-GR" sz="2800" dirty="0" smtClean="0">
                <a:solidFill>
                  <a:schemeClr val="tx2">
                    <a:lumMod val="75000"/>
                  </a:schemeClr>
                </a:solidFill>
                <a:latin typeface="Bookman Old Style" pitchFamily="18" charset="0"/>
              </a:rPr>
              <a:t>η </a:t>
            </a:r>
            <a:r>
              <a:rPr lang="el-GR" sz="2800" dirty="0">
                <a:solidFill>
                  <a:schemeClr val="tx2">
                    <a:lumMod val="75000"/>
                  </a:schemeClr>
                </a:solidFill>
                <a:latin typeface="Bookman Old Style" pitchFamily="18" charset="0"/>
              </a:rPr>
              <a:t>αναζήτηση των αιτίων,</a:t>
            </a:r>
            <a:br>
              <a:rPr lang="el-GR" sz="2800" dirty="0">
                <a:solidFill>
                  <a:schemeClr val="tx2">
                    <a:lumMod val="75000"/>
                  </a:schemeClr>
                </a:solidFill>
                <a:latin typeface="Bookman Old Style" pitchFamily="18" charset="0"/>
              </a:rPr>
            </a:br>
            <a:r>
              <a:rPr lang="el-GR" sz="2800" dirty="0">
                <a:solidFill>
                  <a:schemeClr val="tx2">
                    <a:lumMod val="75000"/>
                  </a:schemeClr>
                </a:solidFill>
                <a:latin typeface="Bookman Old Style" pitchFamily="18" charset="0"/>
              </a:rPr>
              <a:t>η συνειδητοποίηση των αρνητικών αποτελεσμάτων από την έλλειψή του και τέλος</a:t>
            </a:r>
            <a:br>
              <a:rPr lang="el-GR" sz="2800" dirty="0">
                <a:solidFill>
                  <a:schemeClr val="tx2">
                    <a:lumMod val="75000"/>
                  </a:schemeClr>
                </a:solidFill>
                <a:latin typeface="Bookman Old Style" pitchFamily="18" charset="0"/>
              </a:rPr>
            </a:br>
            <a:r>
              <a:rPr lang="el-GR" sz="2800" dirty="0">
                <a:solidFill>
                  <a:schemeClr val="tx2">
                    <a:lumMod val="75000"/>
                  </a:schemeClr>
                </a:solidFill>
                <a:latin typeface="Bookman Old Style" pitchFamily="18" charset="0"/>
              </a:rPr>
              <a:t>ο προβληματισμός που μπορεί να οδηγήσει σε αναθεώρηση της στάσης τους</a:t>
            </a:r>
            <a:r>
              <a:rPr lang="el-GR" sz="2400" dirty="0">
                <a:solidFill>
                  <a:schemeClr val="tx2">
                    <a:lumMod val="75000"/>
                  </a:schemeClr>
                </a:solidFill>
                <a:latin typeface="Bookman Old Style" pitchFamily="18" charset="0"/>
              </a:rPr>
              <a:t/>
            </a:r>
            <a:br>
              <a:rPr lang="el-GR" sz="2400" dirty="0">
                <a:solidFill>
                  <a:schemeClr val="tx2">
                    <a:lumMod val="75000"/>
                  </a:schemeClr>
                </a:solidFill>
                <a:latin typeface="Bookman Old Style" pitchFamily="18" charset="0"/>
              </a:rPr>
            </a:br>
            <a:r>
              <a:rPr lang="el-GR" sz="2400" dirty="0">
                <a:solidFill>
                  <a:schemeClr val="tx2">
                    <a:lumMod val="75000"/>
                  </a:schemeClr>
                </a:solidFill>
                <a:latin typeface="Bookman Old Style"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14282" y="297277"/>
            <a:ext cx="864399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2"/>
                </a:solidFill>
                <a:effectLst/>
                <a:latin typeface="Bookman Old Style" pitchFamily="18" charset="0"/>
                <a:ea typeface="Calibri" pitchFamily="34" charset="0"/>
                <a:cs typeface="Times New Roman" pitchFamily="18" charset="0"/>
              </a:rPr>
              <a:t>Η επιλογή του θέματος έγινε με βάση τα ενδιαφέροντα και τις ανάγκες των μαθητών σε σχέση με την αξιοποίηση του χρόνου τους.</a:t>
            </a:r>
            <a:endParaRPr kumimoji="0" lang="el-GR" sz="2800" b="0" i="0" u="none" strike="noStrike" cap="none" normalizeH="0" baseline="0" dirty="0" smtClean="0">
              <a:ln>
                <a:noFill/>
              </a:ln>
              <a:solidFill>
                <a:schemeClr val="tx2"/>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2"/>
                </a:solidFill>
                <a:effectLst/>
                <a:latin typeface="Bookman Old Style" pitchFamily="18" charset="0"/>
                <a:ea typeface="Calibri" pitchFamily="34" charset="0"/>
                <a:cs typeface="Times New Roman" pitchFamily="18" charset="0"/>
              </a:rPr>
              <a:t>Η μέθοδος εργασίας ήταν ομαδοσυνεργατική και βασίστηκε στην αναζήτηση και αξιοποίηση πληροφοριακού υλικού από το Διαδίκτυο καθώς και στην δημιουργία και επεξεργασία ερωτηματολογίου.</a:t>
            </a:r>
            <a:endParaRPr kumimoji="0" lang="el-GR" sz="2800" b="0" i="0" u="none" strike="noStrike" cap="none" normalizeH="0" baseline="0" dirty="0" smtClean="0">
              <a:ln>
                <a:noFill/>
              </a:ln>
              <a:solidFill>
                <a:schemeClr val="tx2"/>
              </a:solidFill>
              <a:effectLst/>
              <a:latin typeface="Bookman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Bookman Old Style" pitchFamily="18" charset="0"/>
            </a:endParaRPr>
          </a:p>
        </p:txBody>
      </p:sp>
      <p:pic>
        <p:nvPicPr>
          <p:cNvPr id="17411" name="Picture 3" descr="http://files.fatakat.com/2009/6/1244298634.jpg"/>
          <p:cNvPicPr>
            <a:picLocks noChangeAspect="1" noChangeArrowheads="1"/>
          </p:cNvPicPr>
          <p:nvPr/>
        </p:nvPicPr>
        <p:blipFill>
          <a:blip r:embed="rId2" cstate="print"/>
          <a:srcRect/>
          <a:stretch>
            <a:fillRect/>
          </a:stretch>
        </p:blipFill>
        <p:spPr bwMode="auto">
          <a:xfrm>
            <a:off x="2000232" y="3786191"/>
            <a:ext cx="4929222" cy="27888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980729"/>
            <a:ext cx="7772400" cy="2304255"/>
          </a:xfrm>
        </p:spPr>
        <p:txBody>
          <a:bodyPr>
            <a:normAutofit fontScale="90000"/>
          </a:bodyPr>
          <a:lstStyle/>
          <a:p>
            <a:pPr algn="ctr" eaLnBrk="1" fontAlgn="auto" hangingPunct="1">
              <a:spcAft>
                <a:spcPts val="0"/>
              </a:spcAft>
              <a:defRPr/>
            </a:pPr>
            <a:r>
              <a:rPr lang="el-GR" dirty="0" smtClean="0"/>
              <a:t>Ύπνος και Υποσυνείδητο</a:t>
            </a:r>
            <a:r>
              <a:rPr lang="en-US" dirty="0" smtClean="0"/>
              <a:t/>
            </a:r>
            <a:br>
              <a:rPr lang="en-US" dirty="0" smtClean="0"/>
            </a:br>
            <a:r>
              <a:rPr lang="en-US" dirty="0" smtClean="0"/>
              <a:t/>
            </a:r>
            <a:br>
              <a:rPr lang="en-US" dirty="0" smtClean="0"/>
            </a:br>
            <a:r>
              <a:rPr lang="el-GR" sz="2800" dirty="0" smtClean="0"/>
              <a:t>«</a:t>
            </a:r>
            <a:r>
              <a:rPr lang="en-US" sz="2800" dirty="0" smtClean="0">
                <a:latin typeface="+mn-lt"/>
              </a:rPr>
              <a:t>Ο</a:t>
            </a:r>
            <a:r>
              <a:rPr lang="el-GR" sz="2800" dirty="0" smtClean="0">
                <a:latin typeface="+mn-lt"/>
              </a:rPr>
              <a:t>ΝΕΙΡΟΠΑΓΙΔΑ</a:t>
            </a:r>
            <a:r>
              <a:rPr lang="el-GR" dirty="0" smtClean="0"/>
              <a:t>»</a:t>
            </a:r>
            <a:endParaRPr lang="el-GR" dirty="0"/>
          </a:p>
        </p:txBody>
      </p:sp>
      <p:sp>
        <p:nvSpPr>
          <p:cNvPr id="11267" name="2 - Υπότιτλος"/>
          <p:cNvSpPr>
            <a:spLocks noGrp="1"/>
          </p:cNvSpPr>
          <p:nvPr>
            <p:ph type="subTitle" idx="1"/>
          </p:nvPr>
        </p:nvSpPr>
        <p:spPr>
          <a:xfrm>
            <a:off x="533400" y="3228974"/>
            <a:ext cx="7854950" cy="3008338"/>
          </a:xfrm>
          <a:solidFill>
            <a:schemeClr val="tx1"/>
          </a:solidFill>
        </p:spPr>
        <p:txBody>
          <a:bodyPr>
            <a:normAutofit/>
          </a:bodyPr>
          <a:lstStyle/>
          <a:p>
            <a:pPr marR="0" algn="ctr" eaLnBrk="1" hangingPunct="1"/>
            <a:r>
              <a:rPr lang="el-GR" b="1" dirty="0" smtClean="0">
                <a:solidFill>
                  <a:schemeClr val="accent1"/>
                </a:solidFill>
              </a:rPr>
              <a:t>Μέλη Ομάδας</a:t>
            </a:r>
            <a:r>
              <a:rPr lang="en-US" b="1" dirty="0" smtClean="0">
                <a:solidFill>
                  <a:schemeClr val="accent1"/>
                </a:solidFill>
              </a:rPr>
              <a:t>:</a:t>
            </a:r>
            <a:r>
              <a:rPr lang="el-GR" b="1" dirty="0" smtClean="0">
                <a:solidFill>
                  <a:schemeClr val="accent1"/>
                </a:solidFill>
              </a:rPr>
              <a:t> </a:t>
            </a:r>
            <a:endParaRPr lang="en-US" b="1" dirty="0" smtClean="0">
              <a:solidFill>
                <a:schemeClr val="accent1"/>
              </a:solidFill>
            </a:endParaRPr>
          </a:p>
          <a:p>
            <a:pPr marR="0" algn="ctr" eaLnBrk="1" hangingPunct="1"/>
            <a:r>
              <a:rPr lang="el-GR" dirty="0" smtClean="0">
                <a:solidFill>
                  <a:schemeClr val="accent1"/>
                </a:solidFill>
              </a:rPr>
              <a:t>Ζωή Ζανκίσωφ, </a:t>
            </a:r>
            <a:endParaRPr lang="en-US" dirty="0" smtClean="0">
              <a:solidFill>
                <a:schemeClr val="accent1"/>
              </a:solidFill>
            </a:endParaRPr>
          </a:p>
          <a:p>
            <a:pPr marR="0" algn="ctr" eaLnBrk="1" hangingPunct="1"/>
            <a:r>
              <a:rPr lang="el-GR" dirty="0" smtClean="0">
                <a:solidFill>
                  <a:schemeClr val="accent1"/>
                </a:solidFill>
              </a:rPr>
              <a:t>Στέλλα Κρίθαρη, </a:t>
            </a:r>
            <a:endParaRPr lang="en-US" dirty="0" smtClean="0">
              <a:solidFill>
                <a:schemeClr val="accent1"/>
              </a:solidFill>
            </a:endParaRPr>
          </a:p>
          <a:p>
            <a:pPr marR="0" algn="ctr" eaLnBrk="1" hangingPunct="1"/>
            <a:r>
              <a:rPr lang="el-GR" dirty="0" smtClean="0">
                <a:solidFill>
                  <a:schemeClr val="accent1"/>
                </a:solidFill>
              </a:rPr>
              <a:t>Αλεξάνδρα Καραναστάση, </a:t>
            </a:r>
            <a:endParaRPr lang="en-US" dirty="0" smtClean="0">
              <a:solidFill>
                <a:schemeClr val="accent1"/>
              </a:solidFill>
            </a:endParaRPr>
          </a:p>
          <a:p>
            <a:pPr marR="0" algn="ctr" eaLnBrk="1" hangingPunct="1"/>
            <a:r>
              <a:rPr lang="el-GR" dirty="0" err="1" smtClean="0">
                <a:solidFill>
                  <a:schemeClr val="accent1"/>
                </a:solidFill>
              </a:rPr>
              <a:t>Έρνεστ</a:t>
            </a:r>
            <a:r>
              <a:rPr lang="el-GR" dirty="0" smtClean="0">
                <a:solidFill>
                  <a:schemeClr val="accent1"/>
                </a:solidFill>
              </a:rPr>
              <a:t> Κότζαϊ, </a:t>
            </a:r>
            <a:endParaRPr lang="en-US" dirty="0" smtClean="0">
              <a:solidFill>
                <a:schemeClr val="accent1"/>
              </a:solidFill>
            </a:endParaRPr>
          </a:p>
          <a:p>
            <a:pPr marR="0" algn="ctr" eaLnBrk="1" hangingPunct="1"/>
            <a:r>
              <a:rPr lang="el-GR" dirty="0" smtClean="0">
                <a:solidFill>
                  <a:schemeClr val="accent1"/>
                </a:solidFill>
              </a:rPr>
              <a:t>Βαγγέλης Μαρκουτσάς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57200" y="274638"/>
            <a:ext cx="7467600" cy="1138237"/>
          </a:xfrm>
        </p:spPr>
        <p:txBody>
          <a:bodyPr/>
          <a:lstStyle/>
          <a:p>
            <a:pPr eaLnBrk="1" hangingPunct="1"/>
            <a:r>
              <a:rPr lang="el-GR" dirty="0" smtClean="0"/>
              <a:t>                       </a:t>
            </a:r>
            <a:r>
              <a:rPr lang="el-GR" sz="3600" dirty="0" smtClean="0"/>
              <a:t>Είδη ύπνου </a:t>
            </a:r>
          </a:p>
        </p:txBody>
      </p:sp>
      <p:sp>
        <p:nvSpPr>
          <p:cNvPr id="3" name="2 - Θέση περιεχομένου"/>
          <p:cNvSpPr>
            <a:spLocks noGrp="1"/>
          </p:cNvSpPr>
          <p:nvPr>
            <p:ph idx="1"/>
          </p:nvPr>
        </p:nvSpPr>
        <p:spPr>
          <a:xfrm>
            <a:off x="457200" y="1916113"/>
            <a:ext cx="7467600" cy="4033837"/>
          </a:xfrm>
        </p:spPr>
        <p:txBody>
          <a:bodyPr>
            <a:normAutofit/>
          </a:bodyPr>
          <a:lstStyle/>
          <a:p>
            <a:pPr marL="274320" indent="-274320" eaLnBrk="1" fontAlgn="auto" hangingPunct="1">
              <a:spcAft>
                <a:spcPts val="0"/>
              </a:spcAft>
              <a:buClr>
                <a:schemeClr val="accent3"/>
              </a:buClr>
              <a:buFont typeface="Wingdings 2"/>
              <a:buChar char=""/>
              <a:defRPr/>
            </a:pPr>
            <a:r>
              <a:rPr lang="el-GR" dirty="0" smtClean="0"/>
              <a:t>ο ύπνος τύπου </a:t>
            </a:r>
            <a:r>
              <a:rPr lang="el-GR" dirty="0" smtClean="0">
                <a:solidFill>
                  <a:schemeClr val="accent1">
                    <a:lumMod val="75000"/>
                  </a:schemeClr>
                </a:solidFill>
              </a:rPr>
              <a:t>REM</a:t>
            </a:r>
            <a:r>
              <a:rPr lang="el-GR" dirty="0" smtClean="0"/>
              <a:t>, ο οποίος χαρακτηρίζεται από </a:t>
            </a:r>
            <a:r>
              <a:rPr lang="el-GR" dirty="0" smtClean="0">
                <a:solidFill>
                  <a:schemeClr val="accent1">
                    <a:lumMod val="75000"/>
                  </a:schemeClr>
                </a:solidFill>
              </a:rPr>
              <a:t>ταχεία κίνηση </a:t>
            </a:r>
            <a:r>
              <a:rPr lang="el-GR" dirty="0" smtClean="0"/>
              <a:t>των </a:t>
            </a:r>
            <a:r>
              <a:rPr lang="el-GR" dirty="0" smtClean="0">
                <a:solidFill>
                  <a:schemeClr val="accent1">
                    <a:lumMod val="75000"/>
                  </a:schemeClr>
                </a:solidFill>
              </a:rPr>
              <a:t>οφθαλμών</a:t>
            </a:r>
            <a:r>
              <a:rPr lang="el-GR" dirty="0" smtClean="0"/>
              <a:t>, και</a:t>
            </a:r>
          </a:p>
          <a:p>
            <a:pPr marL="274320" indent="-274320" eaLnBrk="1" fontAlgn="auto" hangingPunct="1">
              <a:spcAft>
                <a:spcPts val="0"/>
              </a:spcAft>
              <a:buClr>
                <a:schemeClr val="accent3"/>
              </a:buClr>
              <a:buFont typeface="Wingdings 2"/>
              <a:buChar char=""/>
              <a:defRPr/>
            </a:pPr>
            <a:r>
              <a:rPr lang="el-GR" dirty="0" smtClean="0"/>
              <a:t>ο ύπνος </a:t>
            </a:r>
            <a:r>
              <a:rPr lang="el-GR" dirty="0" smtClean="0">
                <a:solidFill>
                  <a:schemeClr val="accent1">
                    <a:lumMod val="75000"/>
                  </a:schemeClr>
                </a:solidFill>
              </a:rPr>
              <a:t>βραδέων κυμάτων</a:t>
            </a:r>
          </a:p>
          <a:p>
            <a:pPr marL="274320" indent="-274320" eaLnBrk="1" fontAlgn="auto" hangingPunct="1">
              <a:spcAft>
                <a:spcPts val="0"/>
              </a:spcAft>
              <a:buClr>
                <a:schemeClr val="accent3"/>
              </a:buClr>
              <a:buFont typeface="Wingdings 2"/>
              <a:buChar char=""/>
              <a:defRPr/>
            </a:pPr>
            <a:endParaRPr lang="el-GR" dirty="0"/>
          </a:p>
        </p:txBody>
      </p:sp>
      <p:pic>
        <p:nvPicPr>
          <p:cNvPr id="14340" name="3 - Εικόνα" descr="http://4.bp.blogspot.com/-Gsb8DdpfElk/Ui3Yl1ghJkI/AAAAAAAAAUA/eU7bMD5xwjY/s1600/rapid-eye-movement.jpg"/>
          <p:cNvPicPr>
            <a:picLocks noChangeAspect="1" noChangeArrowheads="1"/>
          </p:cNvPicPr>
          <p:nvPr/>
        </p:nvPicPr>
        <p:blipFill>
          <a:blip r:embed="rId2" cstate="print"/>
          <a:srcRect/>
          <a:stretch>
            <a:fillRect/>
          </a:stretch>
        </p:blipFill>
        <p:spPr bwMode="auto">
          <a:xfrm>
            <a:off x="1547813" y="3357563"/>
            <a:ext cx="5616575" cy="3024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el-GR" dirty="0" smtClean="0"/>
              <a:t>        Ιστορική αναδρομή ύπνου</a:t>
            </a:r>
          </a:p>
        </p:txBody>
      </p:sp>
      <p:sp>
        <p:nvSpPr>
          <p:cNvPr id="3" name="2 - Θέση περιεχομένου"/>
          <p:cNvSpPr>
            <a:spLocks noGrp="1"/>
          </p:cNvSpPr>
          <p:nvPr>
            <p:ph idx="1"/>
          </p:nvPr>
        </p:nvSpPr>
        <p:spPr/>
        <p:txBody>
          <a:bodyPr>
            <a:normAutofit/>
          </a:bodyPr>
          <a:lstStyle/>
          <a:p>
            <a:pPr marL="274320" indent="-274320" algn="ctr" eaLnBrk="1" fontAlgn="auto" hangingPunct="1">
              <a:spcAft>
                <a:spcPts val="0"/>
              </a:spcAft>
              <a:buClr>
                <a:schemeClr val="accent3"/>
              </a:buClr>
              <a:buFont typeface="Wingdings 2"/>
              <a:buNone/>
              <a:defRPr/>
            </a:pPr>
            <a:r>
              <a:rPr lang="el-GR" dirty="0" smtClean="0"/>
              <a:t>Ο </a:t>
            </a:r>
            <a:r>
              <a:rPr lang="el-GR" dirty="0" smtClean="0">
                <a:solidFill>
                  <a:schemeClr val="accent1">
                    <a:lumMod val="75000"/>
                  </a:schemeClr>
                </a:solidFill>
              </a:rPr>
              <a:t>Ύπνος</a:t>
            </a:r>
            <a:r>
              <a:rPr lang="el-GR" dirty="0" smtClean="0"/>
              <a:t> με την αγαπημένη του </a:t>
            </a:r>
            <a:r>
              <a:rPr lang="el-GR" dirty="0" smtClean="0">
                <a:solidFill>
                  <a:schemeClr val="accent1">
                    <a:lumMod val="75000"/>
                  </a:schemeClr>
                </a:solidFill>
              </a:rPr>
              <a:t>Πασιθέη</a:t>
            </a:r>
            <a:r>
              <a:rPr lang="el-GR" dirty="0" smtClean="0"/>
              <a:t>, έκαναν </a:t>
            </a:r>
            <a:r>
              <a:rPr lang="el-GR" dirty="0" smtClean="0">
                <a:solidFill>
                  <a:schemeClr val="accent1">
                    <a:lumMod val="75000"/>
                  </a:schemeClr>
                </a:solidFill>
              </a:rPr>
              <a:t>παιδιά</a:t>
            </a:r>
            <a:r>
              <a:rPr lang="el-GR" u="sng" dirty="0" smtClean="0">
                <a:solidFill>
                  <a:schemeClr val="accent1">
                    <a:lumMod val="75000"/>
                  </a:schemeClr>
                </a:solidFill>
              </a:rPr>
              <a:t> </a:t>
            </a:r>
            <a:r>
              <a:rPr lang="el-GR" dirty="0" smtClean="0"/>
              <a:t>τους Όνειρους, που φυσικά ακολούθησαν την οικογενειακή επιχείρηση! Τα αδέρφια οι Όνειροι είναι: ο </a:t>
            </a:r>
            <a:r>
              <a:rPr lang="el-GR" dirty="0" smtClean="0">
                <a:solidFill>
                  <a:schemeClr val="accent1">
                    <a:lumMod val="75000"/>
                  </a:schemeClr>
                </a:solidFill>
              </a:rPr>
              <a:t>Μορφεύς</a:t>
            </a:r>
            <a:r>
              <a:rPr lang="el-GR" dirty="0" smtClean="0"/>
              <a:t>, ο </a:t>
            </a:r>
            <a:r>
              <a:rPr lang="el-GR" dirty="0" smtClean="0">
                <a:solidFill>
                  <a:schemeClr val="accent1">
                    <a:lumMod val="75000"/>
                  </a:schemeClr>
                </a:solidFill>
              </a:rPr>
              <a:t>Ίκελος</a:t>
            </a:r>
            <a:r>
              <a:rPr lang="el-GR" dirty="0" smtClean="0"/>
              <a:t>, ο </a:t>
            </a:r>
            <a:r>
              <a:rPr lang="el-GR" dirty="0" smtClean="0">
                <a:solidFill>
                  <a:schemeClr val="accent1">
                    <a:lumMod val="75000"/>
                  </a:schemeClr>
                </a:solidFill>
              </a:rPr>
              <a:t>Φοβήτωρ</a:t>
            </a:r>
            <a:r>
              <a:rPr lang="el-GR" dirty="0" smtClean="0"/>
              <a:t> και ο </a:t>
            </a:r>
            <a:r>
              <a:rPr lang="el-GR" dirty="0" smtClean="0">
                <a:solidFill>
                  <a:schemeClr val="accent1">
                    <a:lumMod val="75000"/>
                  </a:schemeClr>
                </a:solidFill>
              </a:rPr>
              <a:t>Φάντασος</a:t>
            </a:r>
            <a:r>
              <a:rPr lang="el-GR" dirty="0" smtClean="0"/>
              <a:t>.</a:t>
            </a:r>
          </a:p>
          <a:p>
            <a:pPr marL="274320" indent="-274320" eaLnBrk="1" fontAlgn="auto" hangingPunct="1">
              <a:spcAft>
                <a:spcPts val="0"/>
              </a:spcAft>
              <a:buClr>
                <a:schemeClr val="accent3"/>
              </a:buClr>
              <a:buFont typeface="Wingdings 2"/>
              <a:buChar char=""/>
              <a:defRPr/>
            </a:pPr>
            <a:r>
              <a:rPr lang="el-GR" dirty="0" smtClean="0">
                <a:solidFill>
                  <a:schemeClr val="accent1">
                    <a:lumMod val="75000"/>
                  </a:schemeClr>
                </a:solidFill>
              </a:rPr>
              <a:t>Μορφέας</a:t>
            </a:r>
            <a:r>
              <a:rPr lang="el-GR" dirty="0" smtClean="0"/>
              <a:t>:</a:t>
            </a:r>
            <a:r>
              <a:rPr lang="en-US" dirty="0" smtClean="0"/>
              <a:t> </a:t>
            </a:r>
            <a:r>
              <a:rPr lang="el-GR" dirty="0" smtClean="0"/>
              <a:t>Είναι ο πιο ισχυρός</a:t>
            </a:r>
            <a:r>
              <a:rPr lang="en-US" dirty="0" smtClean="0"/>
              <a:t>.</a:t>
            </a:r>
          </a:p>
          <a:p>
            <a:pPr marL="274320" indent="-274320" eaLnBrk="1" fontAlgn="auto" hangingPunct="1">
              <a:spcAft>
                <a:spcPts val="0"/>
              </a:spcAft>
              <a:buClr>
                <a:schemeClr val="accent3"/>
              </a:buClr>
              <a:buFont typeface="Wingdings 2"/>
              <a:buChar char=""/>
              <a:defRPr/>
            </a:pPr>
            <a:r>
              <a:rPr lang="el-GR" dirty="0" smtClean="0">
                <a:solidFill>
                  <a:schemeClr val="accent1">
                    <a:lumMod val="75000"/>
                  </a:schemeClr>
                </a:solidFill>
              </a:rPr>
              <a:t>Φοβήτωρ</a:t>
            </a:r>
            <a:r>
              <a:rPr lang="el-GR" dirty="0" smtClean="0"/>
              <a:t>: Κάνει τα όνειρα τρομακτικά</a:t>
            </a:r>
            <a:r>
              <a:rPr lang="en-US" dirty="0" smtClean="0"/>
              <a:t>.</a:t>
            </a:r>
          </a:p>
          <a:p>
            <a:pPr marL="274320" indent="-274320" eaLnBrk="1" fontAlgn="auto" hangingPunct="1">
              <a:spcAft>
                <a:spcPts val="0"/>
              </a:spcAft>
              <a:buClr>
                <a:schemeClr val="accent3"/>
              </a:buClr>
              <a:buFont typeface="Wingdings 2"/>
              <a:buChar char=""/>
              <a:defRPr/>
            </a:pPr>
            <a:r>
              <a:rPr lang="el-GR" dirty="0" smtClean="0">
                <a:solidFill>
                  <a:schemeClr val="accent1">
                    <a:lumMod val="75000"/>
                  </a:schemeClr>
                </a:solidFill>
              </a:rPr>
              <a:t>Φάντασος</a:t>
            </a:r>
            <a:r>
              <a:rPr lang="en-US" dirty="0" smtClean="0"/>
              <a:t>:</a:t>
            </a:r>
            <a:r>
              <a:rPr lang="el-GR" dirty="0" smtClean="0"/>
              <a:t>Είναι η προσωποποίηση της φαντασίας. </a:t>
            </a:r>
            <a:endParaRPr lang="en-US" dirty="0" smtClean="0"/>
          </a:p>
          <a:p>
            <a:pPr marL="274320" indent="-274320" eaLnBrk="1" fontAlgn="auto" hangingPunct="1">
              <a:spcAft>
                <a:spcPts val="0"/>
              </a:spcAft>
              <a:buClr>
                <a:schemeClr val="accent3"/>
              </a:buClr>
              <a:buFont typeface="Wingdings 2"/>
              <a:buChar char=""/>
              <a:defRPr/>
            </a:pPr>
            <a:r>
              <a:rPr lang="el-GR" dirty="0" smtClean="0">
                <a:solidFill>
                  <a:schemeClr val="accent1">
                    <a:lumMod val="75000"/>
                  </a:schemeClr>
                </a:solidFill>
              </a:rPr>
              <a:t>Ίκελος</a:t>
            </a:r>
            <a:r>
              <a:rPr lang="el-GR" dirty="0" smtClean="0"/>
              <a:t> </a:t>
            </a:r>
            <a:r>
              <a:rPr lang="en-US" dirty="0" smtClean="0"/>
              <a:t>: </a:t>
            </a:r>
            <a:r>
              <a:rPr lang="el-GR" dirty="0" smtClean="0"/>
              <a:t>Κάνει τα όνειρα ρεαλιστικά.</a:t>
            </a:r>
            <a:endParaRPr lang="el-GR" u="sn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750" y="476250"/>
            <a:ext cx="7467600" cy="1223963"/>
          </a:xfrm>
        </p:spPr>
        <p:txBody>
          <a:bodyPr>
            <a:normAutofit fontScale="90000"/>
          </a:bodyPr>
          <a:lstStyle/>
          <a:p>
            <a:pPr eaLnBrk="1" fontAlgn="auto" hangingPunct="1">
              <a:spcAft>
                <a:spcPts val="0"/>
              </a:spcAft>
              <a:defRPr/>
            </a:pPr>
            <a:r>
              <a:rPr lang="el-GR" dirty="0" smtClean="0"/>
              <a:t>            Ο ύπνος  στην εφηβεία</a:t>
            </a:r>
            <a:endParaRPr lang="el-GR" dirty="0"/>
          </a:p>
        </p:txBody>
      </p:sp>
      <p:sp>
        <p:nvSpPr>
          <p:cNvPr id="3" name="2 - Θέση περιεχομένου"/>
          <p:cNvSpPr>
            <a:spLocks noGrp="1"/>
          </p:cNvSpPr>
          <p:nvPr>
            <p:ph idx="1"/>
          </p:nvPr>
        </p:nvSpPr>
        <p:spPr>
          <a:xfrm>
            <a:off x="457200" y="2060575"/>
            <a:ext cx="7467600" cy="3671888"/>
          </a:xfrm>
        </p:spPr>
        <p:txBody>
          <a:bodyPr>
            <a:normAutofit/>
          </a:bodyPr>
          <a:lstStyle/>
          <a:p>
            <a:pPr marL="274320" indent="-274320" algn="ctr" eaLnBrk="1" fontAlgn="auto" hangingPunct="1">
              <a:spcAft>
                <a:spcPts val="0"/>
              </a:spcAft>
              <a:buClr>
                <a:schemeClr val="accent3"/>
              </a:buClr>
              <a:buFont typeface="Wingdings 2"/>
              <a:buNone/>
              <a:defRPr/>
            </a:pPr>
            <a:endParaRPr lang="el-GR" dirty="0" smtClean="0"/>
          </a:p>
          <a:p>
            <a:pPr marL="274320" indent="-274320" algn="ctr" eaLnBrk="1" fontAlgn="auto" hangingPunct="1">
              <a:spcAft>
                <a:spcPts val="0"/>
              </a:spcAft>
              <a:buClr>
                <a:schemeClr val="accent3"/>
              </a:buClr>
              <a:buFont typeface="Wingdings 2"/>
              <a:buNone/>
              <a:defRPr/>
            </a:pPr>
            <a:r>
              <a:rPr lang="el-GR" dirty="0" smtClean="0"/>
              <a:t>Ο καλός ύπνος είναι πολύ σημαντικός στην εφηβεία , αφού συνεπάγεται </a:t>
            </a:r>
            <a:r>
              <a:rPr lang="el-GR" dirty="0" smtClean="0">
                <a:solidFill>
                  <a:schemeClr val="accent1">
                    <a:lumMod val="75000"/>
                  </a:schemeClr>
                </a:solidFill>
              </a:rPr>
              <a:t>υγιές σώμα</a:t>
            </a:r>
            <a:r>
              <a:rPr lang="el-GR" dirty="0" smtClean="0"/>
              <a:t>, καθαρή σκέψη, βοηθάει στην </a:t>
            </a:r>
            <a:r>
              <a:rPr lang="el-GR" dirty="0" smtClean="0">
                <a:solidFill>
                  <a:schemeClr val="accent1">
                    <a:lumMod val="75000"/>
                  </a:schemeClr>
                </a:solidFill>
              </a:rPr>
              <a:t>ενίσχυση</a:t>
            </a:r>
            <a:r>
              <a:rPr lang="el-GR" dirty="0" smtClean="0"/>
              <a:t> του </a:t>
            </a:r>
            <a:r>
              <a:rPr lang="el-GR" dirty="0" smtClean="0">
                <a:solidFill>
                  <a:schemeClr val="accent1">
                    <a:lumMod val="75000"/>
                  </a:schemeClr>
                </a:solidFill>
              </a:rPr>
              <a:t>ανοσοποιητικού συστήματος</a:t>
            </a:r>
            <a:r>
              <a:rPr lang="el-GR" dirty="0" smtClean="0"/>
              <a:t>, της </a:t>
            </a:r>
            <a:r>
              <a:rPr lang="el-GR" dirty="0" smtClean="0">
                <a:solidFill>
                  <a:schemeClr val="accent1">
                    <a:lumMod val="75000"/>
                  </a:schemeClr>
                </a:solidFill>
              </a:rPr>
              <a:t>συγκέντρωσης</a:t>
            </a:r>
            <a:r>
              <a:rPr lang="el-GR" dirty="0" smtClean="0"/>
              <a:t>, της </a:t>
            </a:r>
            <a:r>
              <a:rPr lang="el-GR" dirty="0" smtClean="0">
                <a:solidFill>
                  <a:schemeClr val="accent1">
                    <a:lumMod val="75000"/>
                  </a:schemeClr>
                </a:solidFill>
              </a:rPr>
              <a:t>ενέργειας</a:t>
            </a:r>
            <a:r>
              <a:rPr lang="el-GR" dirty="0" smtClean="0"/>
              <a:t>. Τέλος διευκολύνει την </a:t>
            </a:r>
            <a:r>
              <a:rPr lang="el-GR" dirty="0" smtClean="0">
                <a:solidFill>
                  <a:schemeClr val="accent1">
                    <a:lumMod val="75000"/>
                  </a:schemeClr>
                </a:solidFill>
              </a:rPr>
              <a:t>μάθηση</a:t>
            </a:r>
            <a:r>
              <a:rPr lang="el-GR" dirty="0" smtClean="0"/>
              <a:t>.</a:t>
            </a:r>
          </a:p>
          <a:p>
            <a:pPr marL="274320" indent="-274320" eaLnBrk="1" fontAlgn="auto" hangingPunct="1">
              <a:spcAft>
                <a:spcPts val="0"/>
              </a:spcAft>
              <a:buClr>
                <a:schemeClr val="accent3"/>
              </a:buClr>
              <a:buFont typeface="Wingdings 2"/>
              <a:buChar char=""/>
              <a:defRPr/>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    Πόσο ύπνο χρειάζεται ο έφηβος</a:t>
            </a:r>
            <a:r>
              <a:rPr lang="en-US" dirty="0" smtClean="0"/>
              <a:t>;</a:t>
            </a:r>
            <a:endParaRPr lang="el-GR" dirty="0"/>
          </a:p>
        </p:txBody>
      </p:sp>
      <p:sp>
        <p:nvSpPr>
          <p:cNvPr id="3" name="2 - Θέση περιεχομένου"/>
          <p:cNvSpPr>
            <a:spLocks noGrp="1"/>
          </p:cNvSpPr>
          <p:nvPr>
            <p:ph idx="1"/>
          </p:nvPr>
        </p:nvSpPr>
        <p:spPr/>
        <p:txBody>
          <a:bodyPr>
            <a:normAutofit/>
          </a:bodyPr>
          <a:lstStyle/>
          <a:p>
            <a:pPr marL="274320" indent="-274320" algn="ctr" eaLnBrk="1" fontAlgn="auto" hangingPunct="1">
              <a:spcAft>
                <a:spcPts val="0"/>
              </a:spcAft>
              <a:buClr>
                <a:schemeClr val="accent3"/>
              </a:buClr>
              <a:buFont typeface="Wingdings 2"/>
              <a:buNone/>
              <a:defRPr/>
            </a:pPr>
            <a:r>
              <a:rPr lang="el-GR" dirty="0" smtClean="0"/>
              <a:t>Σε γενικές γραμμές ο έφηβος χρειάζεται </a:t>
            </a:r>
            <a:r>
              <a:rPr lang="el-GR" dirty="0" smtClean="0">
                <a:solidFill>
                  <a:schemeClr val="accent1">
                    <a:lumMod val="75000"/>
                  </a:schemeClr>
                </a:solidFill>
              </a:rPr>
              <a:t>7-9 ώρες </a:t>
            </a:r>
            <a:r>
              <a:rPr lang="el-GR" dirty="0" smtClean="0"/>
              <a:t>ύπνο! Συνήθως </a:t>
            </a:r>
            <a:r>
              <a:rPr lang="el-GR" dirty="0" smtClean="0">
                <a:solidFill>
                  <a:schemeClr val="accent1">
                    <a:lumMod val="75000"/>
                  </a:schemeClr>
                </a:solidFill>
              </a:rPr>
              <a:t>κοιμάται</a:t>
            </a:r>
            <a:r>
              <a:rPr lang="el-GR" dirty="0" smtClean="0"/>
              <a:t> περίπου </a:t>
            </a:r>
            <a:r>
              <a:rPr lang="el-GR" dirty="0" smtClean="0">
                <a:solidFill>
                  <a:schemeClr val="accent1">
                    <a:lumMod val="75000"/>
                  </a:schemeClr>
                </a:solidFill>
              </a:rPr>
              <a:t>8 ώρες </a:t>
            </a:r>
            <a:r>
              <a:rPr lang="el-GR" dirty="0" smtClean="0"/>
              <a:t>την ημέρα. Αυτό σημαίνει </a:t>
            </a:r>
            <a:r>
              <a:rPr lang="el-GR" dirty="0" smtClean="0">
                <a:solidFill>
                  <a:schemeClr val="accent1">
                    <a:lumMod val="75000"/>
                  </a:schemeClr>
                </a:solidFill>
              </a:rPr>
              <a:t>56 ώρες την εβδομάδα</a:t>
            </a:r>
            <a:r>
              <a:rPr lang="el-GR" dirty="0" smtClean="0"/>
              <a:t>, </a:t>
            </a:r>
            <a:r>
              <a:rPr lang="el-GR" dirty="0" smtClean="0">
                <a:solidFill>
                  <a:schemeClr val="accent1">
                    <a:lumMod val="75000"/>
                  </a:schemeClr>
                </a:solidFill>
              </a:rPr>
              <a:t>240 ώρες τον μήνα</a:t>
            </a:r>
            <a:r>
              <a:rPr lang="el-GR" dirty="0" smtClean="0"/>
              <a:t> και </a:t>
            </a:r>
            <a:r>
              <a:rPr lang="el-GR" dirty="0" smtClean="0">
                <a:solidFill>
                  <a:schemeClr val="accent1">
                    <a:lumMod val="75000"/>
                  </a:schemeClr>
                </a:solidFill>
              </a:rPr>
              <a:t>2.920 ώρες το χρόνο</a:t>
            </a:r>
            <a:r>
              <a:rPr lang="el-GR" dirty="0" smtClean="0"/>
              <a:t>.</a:t>
            </a:r>
          </a:p>
          <a:p>
            <a:pPr marL="274320" indent="-274320" eaLnBrk="1" fontAlgn="auto" hangingPunct="1">
              <a:spcAft>
                <a:spcPts val="0"/>
              </a:spcAft>
              <a:buClr>
                <a:schemeClr val="accent3"/>
              </a:buClr>
              <a:buFont typeface="Wingdings 2"/>
              <a:buChar char=""/>
              <a:defRPr/>
            </a:pPr>
            <a:endParaRPr lang="el-GR" dirty="0"/>
          </a:p>
        </p:txBody>
      </p:sp>
      <p:pic>
        <p:nvPicPr>
          <p:cNvPr id="17412" name="3 - Εικόνα" descr="http://healthhub.wpengine.netdna-cdn.com/wp-content/uploads/2013/01/teen-sleep-190x155.jpg"/>
          <p:cNvPicPr>
            <a:picLocks noChangeAspect="1" noChangeArrowheads="1"/>
          </p:cNvPicPr>
          <p:nvPr/>
        </p:nvPicPr>
        <p:blipFill>
          <a:blip r:embed="rId2" cstate="print"/>
          <a:srcRect/>
          <a:stretch>
            <a:fillRect/>
          </a:stretch>
        </p:blipFill>
        <p:spPr bwMode="auto">
          <a:xfrm>
            <a:off x="3214678" y="4161865"/>
            <a:ext cx="3444884" cy="2146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996</Words>
  <Application>Microsoft Office PowerPoint</Application>
  <PresentationFormat>Προβολή στην οθόνη (4:3)</PresentationFormat>
  <Paragraphs>174</Paragraphs>
  <Slides>23</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   </vt:lpstr>
      <vt:lpstr>Διαφάνεια 2</vt:lpstr>
      <vt:lpstr>ΕΙΣΑΓΩΓΗ    Σκοπός της συγκεκριμένης ερευνητική εργασίας είναι: η διερεύνηση της σημασίας του ύπνου στην εφηβική ηλικία, ο προσδιορισμός της σχέσης των εφήβων με τον ύπνο, η αναζήτηση των αιτίων, η συνειδητοποίηση των αρνητικών αποτελεσμάτων από την έλλειψή του και τέλος ο προβληματισμός που μπορεί να οδηγήσει σε αναθεώρηση της στάσης τους  </vt:lpstr>
      <vt:lpstr>Διαφάνεια 4</vt:lpstr>
      <vt:lpstr>Ύπνος και Υποσυνείδητο  «ΟΝΕΙΡΟΠΑΓΙΔΑ»</vt:lpstr>
      <vt:lpstr>                       Είδη ύπνου </vt:lpstr>
      <vt:lpstr>        Ιστορική αναδρομή ύπνου</vt:lpstr>
      <vt:lpstr>            Ο ύπνος  στην εφηβεία</vt:lpstr>
      <vt:lpstr>    Πόσο ύπνο χρειάζεται ο έφηβος;</vt:lpstr>
      <vt:lpstr>Διαφάνεια 10</vt:lpstr>
      <vt:lpstr>Διαταραχές ύπνου:</vt:lpstr>
      <vt:lpstr>Αίτια διαταραχών ύπνου:</vt:lpstr>
      <vt:lpstr>Συνέπειες προβληματικού ύπνου</vt:lpstr>
      <vt:lpstr>‘Dream On’</vt:lpstr>
      <vt:lpstr> </vt:lpstr>
      <vt:lpstr>Διαφάνεια 16</vt:lpstr>
      <vt:lpstr>Διαφάνεια 17</vt:lpstr>
      <vt:lpstr>Διαφάνεια 18</vt:lpstr>
      <vt:lpstr>Διαφάνεια 19</vt:lpstr>
      <vt:lpstr>ΕΦΗΒΟΙ ΚΑΙ ΥΠΝΟΣ</vt:lpstr>
      <vt:lpstr> TIPS ΓΙΑ ΟΝΕΙΡΑ ΓΛΥΚΑ / Ή ΠΩΣ ΜΠΟΡΟΥΜΕ ΝΑ ΞΑΝΑΒΡΟΥΜΕ ΤΟΝ ΥΠΝΟ ΜΑΣ</vt:lpstr>
      <vt:lpstr>ΕΡΩΤΗΜΑΤΟΛΟΓΙΟ</vt:lpstr>
      <vt:lpstr>Συμπεράσματα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ΥΠΕΥΘΥΝΗ ΚΑΘΗΓΗΤΡΙΑ : Α. ΣΚΟΤΙΔΑΚΗ  </dc:title>
  <dc:creator>ΣΚΟΤΙΔΑΚΗ ΑΝΝΑ</dc:creator>
  <cp:lastModifiedBy>lab</cp:lastModifiedBy>
  <cp:revision>23</cp:revision>
  <dcterms:created xsi:type="dcterms:W3CDTF">2015-05-10T07:02:57Z</dcterms:created>
  <dcterms:modified xsi:type="dcterms:W3CDTF">2015-05-14T06:27:28Z</dcterms:modified>
</cp:coreProperties>
</file>